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5"/>
    <p:sldMasterId id="2147483648" r:id="rId6"/>
    <p:sldMasterId id="2147483652" r:id="rId7"/>
    <p:sldMasterId id="2147483662" r:id="rId8"/>
    <p:sldMasterId id="2147483693" r:id="rId9"/>
    <p:sldMasterId id="2147483698" r:id="rId10"/>
    <p:sldMasterId id="2147483665" r:id="rId11"/>
  </p:sldMasterIdLst>
  <p:notesMasterIdLst>
    <p:notesMasterId r:id="rId20"/>
  </p:notesMasterIdLst>
  <p:handoutMasterIdLst>
    <p:handoutMasterId r:id="rId21"/>
  </p:handoutMasterIdLst>
  <p:sldIdLst>
    <p:sldId id="263" r:id="rId12"/>
    <p:sldId id="267" r:id="rId13"/>
    <p:sldId id="279" r:id="rId14"/>
    <p:sldId id="280" r:id="rId15"/>
    <p:sldId id="281" r:id="rId16"/>
    <p:sldId id="272" r:id="rId17"/>
    <p:sldId id="276" r:id="rId18"/>
    <p:sldId id="282" r:id="rId1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5239" userDrawn="1">
          <p15:clr>
            <a:srgbClr val="A4A3A4"/>
          </p15:clr>
        </p15:guide>
        <p15:guide id="5" pos="2880" userDrawn="1">
          <p15:clr>
            <a:srgbClr val="A4A3A4"/>
          </p15:clr>
        </p15:guide>
        <p15:guide id="6"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898"/>
    <a:srgbClr val="003D50"/>
    <a:srgbClr val="0D224C"/>
    <a:srgbClr val="384973"/>
    <a:srgbClr val="007FB3"/>
    <a:srgbClr val="8E1558"/>
    <a:srgbClr val="A74977"/>
    <a:srgbClr val="F8A900"/>
    <a:srgbClr val="FED9A2"/>
    <a:srgbClr val="007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1583" autoAdjust="0"/>
  </p:normalViewPr>
  <p:slideViewPr>
    <p:cSldViewPr snapToGrid="0" snapToObjects="1" showGuides="1">
      <p:cViewPr varScale="1">
        <p:scale>
          <a:sx n="65" d="100"/>
          <a:sy n="65" d="100"/>
        </p:scale>
        <p:origin x="1578" y="54"/>
      </p:cViewPr>
      <p:guideLst>
        <p:guide pos="5239"/>
        <p:guide pos="2880"/>
        <p:guide orient="horz" pos="1620"/>
      </p:guideLst>
    </p:cSldViewPr>
  </p:slideViewPr>
  <p:notesTextViewPr>
    <p:cViewPr>
      <p:scale>
        <a:sx n="1" d="1"/>
        <a:sy n="1" d="1"/>
      </p:scale>
      <p:origin x="0" y="0"/>
    </p:cViewPr>
  </p:notesTextViewPr>
  <p:notesViewPr>
    <p:cSldViewPr snapToGrid="0" snapToObjects="1" showGuides="1">
      <p:cViewPr varScale="1">
        <p:scale>
          <a:sx n="162" d="100"/>
          <a:sy n="162" d="100"/>
        </p:scale>
        <p:origin x="555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10/02/2020</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10/02/2020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Shri: </a:t>
            </a:r>
            <a:r>
              <a:rPr lang="en-GB" dirty="0"/>
              <a:t>I'm here with Helen Beetham, the original architect of the Jisc digital capabilities framework. We've seen a little bit about how the framework evolved and has come about but I'm aware there are a lot of frameworks out there and I'm also aware that this one is very widely used in the UK HE and FE sector.  Can you tell me something about why this framework has gained traction?</a:t>
            </a:r>
          </a:p>
          <a:p>
            <a:endParaRPr lang="en-GB" dirty="0"/>
          </a:p>
          <a:p>
            <a:r>
              <a:rPr lang="en-GB" b="1" dirty="0"/>
              <a:t>Helen:</a:t>
            </a:r>
            <a:r>
              <a:rPr lang="en-GB" dirty="0"/>
              <a:t> It's a really good question and I think Jisc might well have simply adopted an existing framework if there perhaps had been earned better established one back in 2009-10 when Jisc was first thinking about this issue but let's take a look at the sort of range that's out there and see how it started to converge in recent years </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1</a:t>
            </a:fld>
            <a:endParaRPr lang="en-GB"/>
          </a:p>
        </p:txBody>
      </p:sp>
    </p:spTree>
    <p:extLst>
      <p:ext uri="{BB962C8B-B14F-4D97-AF65-F5344CB8AC3E}">
        <p14:creationId xmlns:p14="http://schemas.microsoft.com/office/powerpoint/2010/main" val="40875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Helen: </a:t>
            </a:r>
            <a:r>
              <a:rPr lang="en-GB" b="0" dirty="0"/>
              <a:t>S</a:t>
            </a:r>
            <a:r>
              <a:rPr lang="en-GB" dirty="0"/>
              <a:t>o as you say Shri there’s many examples of digital frameworks out there. Some of them specific to different sectors of education, some of them to professional sectors, some of which are owned nationally and internationally. To begin with I think there was quite a lot of churn, but if you start look at what's happened in the last 5 or 6 years there's been real convergence on the issues that seem to appear in all of the frameworks and in quite similar words being used about them so </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2</a:t>
            </a:fld>
            <a:endParaRPr lang="en-GB"/>
          </a:p>
        </p:txBody>
      </p:sp>
    </p:spTree>
    <p:extLst>
      <p:ext uri="{BB962C8B-B14F-4D97-AF65-F5344CB8AC3E}">
        <p14:creationId xmlns:p14="http://schemas.microsoft.com/office/powerpoint/2010/main" val="208350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Helen: </a:t>
            </a:r>
            <a:r>
              <a:rPr lang="en-GB" b="0" dirty="0"/>
              <a:t>S</a:t>
            </a:r>
            <a:r>
              <a:rPr lang="en-GB" dirty="0"/>
              <a:t>o the OECD has done a very recent global review of different for different frameworks and benchmarks and come up with a series of issues that need to be addressed which you will recognise are very similar to the ones that Jisc has been using for the last best part of a decade. So, you know, the ones that focus more on the kind of functional skills for using devices, using software and so 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The information and data literacy aspects communication, collaboration, and the creative side of thinking; and more about wellbeing and safety; and then the problem solving and employability aspect. So we can recognise those as being now internationally kind of part of the vocabulary of what this means definitely.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4277163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Shri:</a:t>
            </a:r>
            <a:r>
              <a:rPr lang="en-GB" sz="900" kern="1200" dirty="0">
                <a:solidFill>
                  <a:schemeClr val="tx1"/>
                </a:solidFill>
                <a:effectLst/>
                <a:latin typeface="+mn-lt"/>
                <a:ea typeface="+mn-ea"/>
                <a:cs typeface="+mn-cs"/>
              </a:rPr>
              <a:t> Definitely, Helen, thank you. I know you have had quite a lot to do with the development of the EU frameworks. Can you tell me a bit more about that?</a:t>
            </a:r>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Well, me and hundreds of other people. The great thing about this framework is that it has to be consensual among a whole lot of quite diverse cultures, diverse educational cultures and people have their own points of view about this so it's very much a consensual operation.</a:t>
            </a:r>
          </a:p>
          <a:p>
            <a:r>
              <a:rPr lang="en-GB" sz="900" kern="1200" dirty="0">
                <a:solidFill>
                  <a:schemeClr val="tx1"/>
                </a:solidFill>
                <a:effectLst/>
                <a:latin typeface="+mn-lt"/>
                <a:ea typeface="+mn-ea"/>
                <a:cs typeface="+mn-cs"/>
              </a:rPr>
              <a:t>It's been in development for a number of years and again you can see that when you put all those people in the room together, or in many rooms together, over many years, the things that come up with are not too different from the things that Jisc has come up.</a:t>
            </a:r>
          </a:p>
          <a:p>
            <a:r>
              <a:rPr lang="en-GB" sz="900" kern="1200" dirty="0">
                <a:solidFill>
                  <a:schemeClr val="tx1"/>
                </a:solidFill>
                <a:effectLst/>
                <a:latin typeface="+mn-lt"/>
                <a:ea typeface="+mn-ea"/>
                <a:cs typeface="+mn-cs"/>
              </a:rPr>
              <a:t>The framework for the EU is also interesting I think because like Jisc they have a very simple high-level expression of what they think is required and then they break that down in a whole number of much more accessible and actionable resources. There is actually a very detailed competence framework that can be mapped to a whole range of jobs and professions.</a:t>
            </a:r>
          </a:p>
          <a:p>
            <a:r>
              <a:rPr lang="en-GB" sz="900" kern="1200" dirty="0">
                <a:solidFill>
                  <a:schemeClr val="tx1"/>
                </a:solidFill>
                <a:effectLst/>
                <a:latin typeface="+mn-lt"/>
                <a:ea typeface="+mn-ea"/>
                <a:cs typeface="+mn-cs"/>
              </a:rPr>
              <a:t>There are increasing numbers of resources available and courses that you can do for each of these different areas.</a:t>
            </a:r>
          </a:p>
          <a:p>
            <a:r>
              <a:rPr lang="en-GB" sz="900" kern="1200" dirty="0">
                <a:solidFill>
                  <a:schemeClr val="tx1"/>
                </a:solidFill>
                <a:effectLst/>
                <a:latin typeface="+mn-lt"/>
                <a:ea typeface="+mn-ea"/>
                <a:cs typeface="+mn-cs"/>
              </a:rPr>
              <a:t>There is a framework for organisations, so you think about the organisational level responsibility as well as frameworks for students and staff. And there’s a diagnostic tool, you’ll be interested to know, which is been in development.</a:t>
            </a:r>
          </a:p>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Yes, I’ve come across it!</a:t>
            </a:r>
          </a:p>
          <a:p>
            <a:r>
              <a:rPr lang="en-GB" sz="900" b="1" kern="1200" dirty="0">
                <a:solidFill>
                  <a:schemeClr val="tx1"/>
                </a:solidFill>
                <a:effectLst/>
                <a:latin typeface="+mn-lt"/>
                <a:ea typeface="+mn-ea"/>
                <a:cs typeface="+mn-cs"/>
              </a:rPr>
              <a:t>Helen:</a:t>
            </a:r>
            <a:r>
              <a:rPr lang="en-GB" sz="900" kern="1200" dirty="0">
                <a:solidFill>
                  <a:schemeClr val="tx1"/>
                </a:solidFill>
                <a:effectLst/>
                <a:latin typeface="+mn-lt"/>
                <a:ea typeface="+mn-ea"/>
                <a:cs typeface="+mn-cs"/>
              </a:rPr>
              <a:t> Yes, so I think we can see not only that this converges on the kind of issues that need to be covered but is also convergent on the idea that the framework really is it is the mapping point, is the pivot for a whole lot of resources and tools that make these ideas actionable for individuals. Not everybody's going to engage with the words that are on the screen here but hopefully they'll be something they would engage with that will help them to develop and take them forward</a:t>
            </a:r>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4</a:t>
            </a:fld>
            <a:endParaRPr lang="en-GB"/>
          </a:p>
        </p:txBody>
      </p:sp>
    </p:spTree>
    <p:extLst>
      <p:ext uri="{BB962C8B-B14F-4D97-AF65-F5344CB8AC3E}">
        <p14:creationId xmlns:p14="http://schemas.microsoft.com/office/powerpoint/2010/main" val="214307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Shri: </a:t>
            </a:r>
            <a:r>
              <a:rPr lang="en-GB" b="0" dirty="0"/>
              <a:t>Th</a:t>
            </a:r>
            <a:r>
              <a:rPr lang="en-GB" dirty="0"/>
              <a:t>at's really interesting Helen, and you’ve said there is convergence. But what is it that Jisc has got right?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Helen: </a:t>
            </a:r>
            <a:r>
              <a:rPr lang="en-GB" b="0" dirty="0"/>
              <a:t>There are a couple of things that make this very usable, particularly in education.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So</a:t>
            </a:r>
            <a:r>
              <a:rPr lang="en-GB" dirty="0"/>
              <a:t> the first thing is it was always developed to be about and for this sector, that is education. It is designed for everyone who works for them in our sector and to address the specifics of digital learning and teaching and scholarship.</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it has learning and development as a capability on its own as the orange circle in the middle.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Of course learners are also citizens and future workers, and educators are also professionals, in a variety of ways, but our focus is on them as learners and educators so the practices that are needed by that, particularly in learning spaces in teaching spaces where knowledge becomes digitally mediated when learning becomes digitally enabled.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that's partly thanks to the engagement that we had with professional sector bodies that helped to shape this framework and I think that also explains why some of the definitions when you dig down have quite a scholarly flavour to them.</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for example when it comes to section about problem solving, we do talk about scholarship, talk about research, which might be less relevant for other sectors. But in our sector were always thinking out how it is that we solve problems as learners as scholars. As people who are trying to deepen our understanding of the world.</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5</a:t>
            </a:fld>
            <a:endParaRPr lang="en-GB"/>
          </a:p>
        </p:txBody>
      </p:sp>
    </p:spTree>
    <p:extLst>
      <p:ext uri="{BB962C8B-B14F-4D97-AF65-F5344CB8AC3E}">
        <p14:creationId xmlns:p14="http://schemas.microsoft.com/office/powerpoint/2010/main" val="183174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Shri:</a:t>
            </a:r>
            <a:r>
              <a:rPr lang="en-GB" dirty="0"/>
              <a:t> That certainly is the case. In my experience over the last couple of years I would say that many people are using this framework in universities and colleges.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Helen:</a:t>
            </a:r>
            <a:r>
              <a:rPr lang="en-GB" dirty="0"/>
              <a:t> Well, that’s good to hear.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When you look at the centre to framework and the kind of key practices that are there, you can see that we do have that focus on learning the orange circle down in the corner.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We have that focus on problem solving and innovation in it in a kind of scholarly way but also in the education sector we are really concerned about information data and media literacy. It's probably worth saying that data got added after the first Seven elements model in 2010. We had the information and media literacy, we were very interested in how students were acquiring information, and becoming more critical of information, learning to read with less using digital media.</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 think data literacy back in 2010, it's hard to remember, this seemed like a very minority interest. There were some subjects you would study which would take a very intense interest in data and how that was being digitised, possibly in databases. But now it’s difficult to imagine it any kind of learning, well not just post compulsory, any kind that doesn’t involve understanding about what you can do with data, what data can do with you. You know I think it fits very centrally into what we think we're about in education.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And then participation. I mean clearly participation in digital networks of various kinds is an aspect of citizenship but when you're thinking about learning or when you're thinking about being an educator or being a researcher, you're thinking about particular kinds of participation networks, how you build criteria for judgment collectively with other people, how you share ideas.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So all of these key practices have a particular flavour that I think comes from being based in the education sector and I think that may be one reason that this framework has shown itself to be quite readily adaptable.</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6</a:t>
            </a:fld>
            <a:endParaRPr lang="en-GB"/>
          </a:p>
        </p:txBody>
      </p:sp>
    </p:spTree>
    <p:extLst>
      <p:ext uri="{BB962C8B-B14F-4D97-AF65-F5344CB8AC3E}">
        <p14:creationId xmlns:p14="http://schemas.microsoft.com/office/powerpoint/2010/main" val="367897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Shri: </a:t>
            </a:r>
            <a:r>
              <a:rPr lang="en-GB" dirty="0"/>
              <a:t>That's useful. Also, wellbeing is an aspect that's been increasingly picked up and has growing importance this area.</a:t>
            </a:r>
          </a:p>
          <a:p>
            <a:endParaRPr lang="en-GB" dirty="0"/>
          </a:p>
          <a:p>
            <a:r>
              <a:rPr lang="en-GB" b="1" dirty="0"/>
              <a:t>Helen: </a:t>
            </a:r>
            <a:r>
              <a:rPr lang="en-GB" b="0" dirty="0"/>
              <a:t>Y</a:t>
            </a:r>
            <a:r>
              <a:rPr lang="en-GB" dirty="0"/>
              <a:t>ou know that outer circle was actually very difficult thing. We went through lots of iterations and different people had different views about it within the project.</a:t>
            </a:r>
          </a:p>
          <a:p>
            <a:endParaRPr lang="en-GB" dirty="0"/>
          </a:p>
          <a:p>
            <a:r>
              <a:rPr lang="en-GB" dirty="0"/>
              <a:t>So originally, that was digital identity on its own and I wanted to bring in the idea of citizenship. Other people wanted employability.</a:t>
            </a:r>
          </a:p>
          <a:p>
            <a:endParaRPr lang="en-GB" dirty="0"/>
          </a:p>
          <a:p>
            <a:r>
              <a:rPr lang="en-GB" dirty="0"/>
              <a:t>And in the end this term ‘digital wellbeing’ came to me, as a really interesting one. I hadn't heard those two terms being put together in quite that way before.</a:t>
            </a:r>
          </a:p>
          <a:p>
            <a:endParaRPr lang="en-GB" dirty="0"/>
          </a:p>
          <a:p>
            <a:r>
              <a:rPr lang="en-GB" dirty="0"/>
              <a:t>But I think digital well being does tie in specifically to the education sector, and our responsibility to help people to thrive, to do well overall, to care for them as they are learning and developing. It moved the idea of identity, for me, away from something that you're managing very carefully in a particular space towards something more authentic. Like how am I able to be in a digital space, how can I realise my own purposes in life, my own aspirations, how am I going to thrive on my own terms supported by these digital practices that I'm developing.</a:t>
            </a:r>
          </a:p>
          <a:p>
            <a:endParaRPr lang="en-GB" dirty="0"/>
          </a:p>
          <a:p>
            <a:r>
              <a:rPr lang="en-GB" dirty="0"/>
              <a:t>So essentially the digital wellbeing is part of the framework that actually seemed the most risky because it seemed the most new and controversial in 2015 is actually been one that has really taken off. Lots of people are developing resource is around it, universities and colleges have really moved into this space with things like safer Internet weeks also I think yeah that support was the development that really seems to have picked up on that. Part of the Zeitgeist if you like  </a:t>
            </a:r>
          </a:p>
          <a:p>
            <a:endParaRPr lang="en-GB" dirty="0"/>
          </a:p>
        </p:txBody>
      </p:sp>
      <p:sp>
        <p:nvSpPr>
          <p:cNvPr id="4" name="Slide Number Placeholder 3"/>
          <p:cNvSpPr>
            <a:spLocks noGrp="1"/>
          </p:cNvSpPr>
          <p:nvPr>
            <p:ph type="sldNum" sz="quarter" idx="5"/>
          </p:nvPr>
        </p:nvSpPr>
        <p:spPr/>
        <p:txBody>
          <a:bodyPr/>
          <a:lstStyle/>
          <a:p>
            <a:fld id="{7311567F-F019-E948-A7D1-1F94AF06001C}" type="slidenum">
              <a:rPr lang="en-GB" smtClean="0"/>
              <a:t>7</a:t>
            </a:fld>
            <a:endParaRPr lang="en-GB"/>
          </a:p>
        </p:txBody>
      </p:sp>
    </p:spTree>
    <p:extLst>
      <p:ext uri="{BB962C8B-B14F-4D97-AF65-F5344CB8AC3E}">
        <p14:creationId xmlns:p14="http://schemas.microsoft.com/office/powerpoint/2010/main" val="1814769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Shri: </a:t>
            </a:r>
            <a:r>
              <a:rPr lang="en-GB" b="0" dirty="0"/>
              <a:t>I’m really keen to get to grips with why you used the term ‘capability’ rather than ‘literacy’ as it originally was.</a:t>
            </a:r>
          </a:p>
          <a:p>
            <a:endParaRPr lang="en-GB" b="0" dirty="0"/>
          </a:p>
          <a:p>
            <a:r>
              <a:rPr lang="en-GB" b="1" dirty="0"/>
              <a:t>Helen: </a:t>
            </a:r>
            <a:r>
              <a:rPr lang="en-GB" b="0" dirty="0"/>
              <a:t>G</a:t>
            </a:r>
            <a:r>
              <a:rPr lang="en-GB" dirty="0"/>
              <a:t>osh well do you know a lot of this is really quite strategic and I'm not in favour of pursuing academic definitions so the Nth  degree so much as I'm in favour of finding terms that actually make things happen.</a:t>
            </a:r>
          </a:p>
          <a:p>
            <a:endParaRPr lang="en-GB" dirty="0"/>
          </a:p>
          <a:p>
            <a:r>
              <a:rPr lang="en-GB" dirty="0"/>
              <a:t>There were problems with literacy as a term. It resonated really well with some parts of the education sector particularly some subject areas.  It resonated really badly with teachers of natural science and with some people who felt literacy was something that happened much earlier in the educational process than we normally get involved. </a:t>
            </a:r>
          </a:p>
          <a:p>
            <a:endParaRPr lang="en-GB" dirty="0"/>
          </a:p>
          <a:p>
            <a:r>
              <a:rPr lang="en-GB" dirty="0"/>
              <a:t>It was associated with certain theoretical schools as well, which make quite strong claims venting certain things and not other things, so it had become a little bit of a problem that had to be overcome every time the framework appeared.</a:t>
            </a:r>
          </a:p>
          <a:p>
            <a:endParaRPr lang="en-GB" dirty="0"/>
          </a:p>
          <a:p>
            <a:r>
              <a:rPr lang="en-GB" dirty="0"/>
              <a:t>However it was a bigger problem to know what to replace it with. I was very resistant to replacing it with anything like skills or competences, even though these are very well recognised terms. When appropriately used, they are absolutely right, because I thought we'd moved to talking about things that were much broader in scope and were much more about situated practices of the digital rather than kind of composite skills.</a:t>
            </a:r>
          </a:p>
          <a:p>
            <a:endParaRPr lang="en-GB" dirty="0"/>
          </a:p>
          <a:p>
            <a:r>
              <a:rPr lang="en-GB" dirty="0"/>
              <a:t>And the reason I like capability, and luckily Jisc liked it too which was a relief, for me it's associated with the work of people like </a:t>
            </a:r>
            <a:r>
              <a:rPr lang="en-GB" sz="900" b="0" i="0" kern="1200" dirty="0">
                <a:solidFill>
                  <a:schemeClr val="tx1"/>
                </a:solidFill>
                <a:effectLst/>
                <a:latin typeface="+mn-lt"/>
                <a:ea typeface="+mn-ea"/>
                <a:cs typeface="+mn-cs"/>
              </a:rPr>
              <a:t>Martha Nussbaum and Amartya Sen, who talk about capability as the ability to thrive. For them its not just about personal </a:t>
            </a:r>
            <a:r>
              <a:rPr lang="en-GB" dirty="0"/>
              <a:t>quality I think that I have but it comes from being in the right setting with the right cultural resources, having the right people around me to allow me to you behave in those ways. </a:t>
            </a:r>
          </a:p>
          <a:p>
            <a:endParaRPr lang="en-GB" dirty="0"/>
          </a:p>
          <a:p>
            <a:r>
              <a:rPr lang="en-GB" dirty="0"/>
              <a:t>And the same with learning you know we see learning as a kind of this individual outcome of study and hard work and opportunity, but at the same time it was the product of a supportive context. And our organisations are responsible for providing that context. It's not OK to pretend that this is something that individuals just have to do on their own. </a:t>
            </a:r>
          </a:p>
          <a:p>
            <a:endParaRPr lang="en-GB" dirty="0"/>
          </a:p>
          <a:p>
            <a:r>
              <a:rPr lang="en-GB" dirty="0"/>
              <a:t>So whether or not people know that there’s that kind of philosophical movement behind it, I felt capability was a kind of a term that would gain ground and luckily it seemed to hit the rising ground and people liked it and it worked. </a:t>
            </a:r>
          </a:p>
          <a:p>
            <a:endParaRPr lang="en-GB" dirty="0"/>
          </a:p>
          <a:p>
            <a:r>
              <a:rPr lang="en-GB" dirty="0"/>
              <a:t>And by 2015, when were starting to think about the whole space, it was really clear that creating identity in the digital space, engaging in the digital space and engaging digital practice had risks as well as opportunities and so we need to think about the whole person.  Need to think about what we said about wellbeing as well as kind of functional skills, how we pursue our aspirations as whole people in the digital space and I think to bring into that discussion the ways we might not achieve what we wanted to and how the digital might actually produce new kinds of risk and new kinds of inequality as well. So it was a strategic decision to do with making the framework actionable and accessible but I think you know is allowed us to have other conversations that I welcome.</a:t>
            </a:r>
          </a:p>
        </p:txBody>
      </p:sp>
      <p:sp>
        <p:nvSpPr>
          <p:cNvPr id="4" name="Slide Number Placeholder 3"/>
          <p:cNvSpPr>
            <a:spLocks noGrp="1"/>
          </p:cNvSpPr>
          <p:nvPr>
            <p:ph type="sldNum" sz="quarter" idx="5"/>
          </p:nvPr>
        </p:nvSpPr>
        <p:spPr/>
        <p:txBody>
          <a:bodyPr/>
          <a:lstStyle/>
          <a:p>
            <a:fld id="{7311567F-F019-E948-A7D1-1F94AF06001C}" type="slidenum">
              <a:rPr lang="en-GB" smtClean="0"/>
              <a:t>8</a:t>
            </a:fld>
            <a:endParaRPr lang="en-GB"/>
          </a:p>
        </p:txBody>
      </p:sp>
    </p:spTree>
    <p:extLst>
      <p:ext uri="{BB962C8B-B14F-4D97-AF65-F5344CB8AC3E}">
        <p14:creationId xmlns:p14="http://schemas.microsoft.com/office/powerpoint/2010/main" val="376151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ustomerservices@jisc.ac.uk"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jisc.ac.uk"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3239D9C-EA5C-4DDB-ACFA-8E457CD8E0F1}"/>
              </a:ext>
            </a:extLst>
          </p:cNvPr>
          <p:cNvSpPr>
            <a:spLocks noGrp="1"/>
          </p:cNvSpPr>
          <p:nvPr>
            <p:ph type="pic" sz="quarter" idx="14" hasCustomPrompt="1"/>
          </p:nvPr>
        </p:nvSpPr>
        <p:spPr>
          <a:xfrm>
            <a:off x="0" y="0"/>
            <a:ext cx="9144000" cy="5143500"/>
          </a:xfrm>
          <a:prstGeom prst="rect">
            <a:avLst/>
          </a:prstGeom>
        </p:spPr>
        <p:txBody>
          <a:bodyPr/>
          <a:lstStyle>
            <a:lvl1pPr>
              <a:defRPr/>
            </a:lvl1pPr>
          </a:lstStyle>
          <a:p>
            <a:r>
              <a:rPr lang="en-GB" dirty="0"/>
              <a:t>Insert background image (via slide master)</a:t>
            </a:r>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358774" y="2995886"/>
            <a:ext cx="5373811" cy="341572"/>
          </a:xfrm>
          <a:prstGeom prst="rect">
            <a:avLst/>
          </a:prstGeom>
        </p:spPr>
        <p:txBody>
          <a:bodyPr lIns="0" tIns="0" rIns="0" bIns="0"/>
          <a:lstStyle>
            <a:lvl1pPr algn="l">
              <a:lnSpc>
                <a:spcPct val="100000"/>
              </a:lnSpc>
              <a:defRPr sz="3100" b="1" i="0">
                <a:solidFill>
                  <a:schemeClr val="tx1"/>
                </a:solidFill>
                <a:latin typeface="+mn-lt"/>
                <a:ea typeface="Roboto Black" panose="02000000000000000000" pitchFamily="2" charset="0"/>
              </a:defRPr>
            </a:lvl1pPr>
          </a:lstStyle>
          <a:p>
            <a:r>
              <a:rPr lang="en-US" dirty="0"/>
              <a:t>Click to edit Master title style (white or black text)</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hasCustomPrompt="1"/>
          </p:nvPr>
        </p:nvSpPr>
        <p:spPr>
          <a:xfrm>
            <a:off x="6877051" y="339726"/>
            <a:ext cx="1908174" cy="542478"/>
          </a:xfrm>
          <a:prstGeom prst="rect">
            <a:avLst/>
          </a:prstGeom>
        </p:spPr>
        <p:txBody>
          <a:bodyPr lIns="0" tIns="0" rIns="0" bIns="0"/>
          <a:lstStyle>
            <a:lvl1pPr marL="36910" indent="0" algn="r" defTabSz="270000">
              <a:lnSpc>
                <a:spcPct val="100000"/>
              </a:lnSpc>
              <a:buNone/>
              <a:tabLst/>
              <a:defRPr sz="1000" b="0" i="0">
                <a:solidFill>
                  <a:schemeClr val="tx1"/>
                </a:solidFill>
                <a:latin typeface="+mn-lt"/>
                <a:ea typeface="Roboto Medium" panose="02000000000000000000" pitchFamily="2" charset="0"/>
              </a:defRPr>
            </a:lvl1pPr>
            <a:lvl2pPr marL="139303"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2pPr>
            <a:lvl3pPr marL="270271"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3pPr>
            <a:lvl4pPr marL="402431"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4pPr>
            <a:lvl5pPr marL="533400" indent="0" defTabSz="270000">
              <a:lnSpc>
                <a:spcPct val="100000"/>
              </a:lnSpc>
              <a:buNone/>
              <a:tabLst/>
              <a:defRPr sz="1000" b="0" i="0">
                <a:solidFill>
                  <a:schemeClr val="tx1"/>
                </a:solidFill>
                <a:latin typeface="Roboto Medium" panose="02000000000000000000" pitchFamily="2" charset="0"/>
                <a:ea typeface="Roboto Medium" panose="02000000000000000000" pitchFamily="2" charset="0"/>
              </a:defRPr>
            </a:lvl5pPr>
          </a:lstStyle>
          <a:p>
            <a:pPr lvl="0"/>
            <a:r>
              <a:rPr lang="en-US" dirty="0"/>
              <a:t>Date / publication (white/black)</a:t>
            </a:r>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358774" y="4105351"/>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 (white or black text)</a:t>
            </a:r>
          </a:p>
        </p:txBody>
      </p:sp>
    </p:spTree>
    <p:extLst>
      <p:ext uri="{BB962C8B-B14F-4D97-AF65-F5344CB8AC3E}">
        <p14:creationId xmlns:p14="http://schemas.microsoft.com/office/powerpoint/2010/main" val="1831806424"/>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UMN &amp;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Content Placeholder 2">
            <a:extLst>
              <a:ext uri="{FF2B5EF4-FFF2-40B4-BE49-F238E27FC236}">
                <a16:creationId xmlns:a16="http://schemas.microsoft.com/office/drawing/2014/main" id="{333DA8FA-7150-4DC1-8728-AA9FC6E6979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Media Placeholder 3" descr="audio narration for slide">
            <a:extLst>
              <a:ext uri="{FF2B5EF4-FFF2-40B4-BE49-F238E27FC236}">
                <a16:creationId xmlns:a16="http://schemas.microsoft.com/office/drawing/2014/main" id="{A9C0BCD6-2487-4A9C-8198-55DDDC3CBD73}"/>
              </a:ext>
            </a:extLst>
          </p:cNvPr>
          <p:cNvSpPr>
            <a:spLocks noGrp="1"/>
          </p:cNvSpPr>
          <p:nvPr>
            <p:ph type="media" sz="quarter" idx="15"/>
          </p:nvPr>
        </p:nvSpPr>
        <p:spPr>
          <a:xfrm>
            <a:off x="5368066" y="4624388"/>
            <a:ext cx="3173591" cy="358775"/>
          </a:xfrm>
          <a:prstGeom prst="rect">
            <a:avLst/>
          </a:prstGeom>
        </p:spPr>
        <p:txBody>
          <a:bodyPr/>
          <a:lstStyle/>
          <a:p>
            <a:endParaRPr lang="en-GB" dirty="0"/>
          </a:p>
        </p:txBody>
      </p:sp>
      <p:sp>
        <p:nvSpPr>
          <p:cNvPr id="11" name="Content Placeholder 2">
            <a:extLst>
              <a:ext uri="{FF2B5EF4-FFF2-40B4-BE49-F238E27FC236}">
                <a16:creationId xmlns:a16="http://schemas.microsoft.com/office/drawing/2014/main" id="{EDA0E4D2-D7CF-476D-9AB3-0DFBDFFD89B1}"/>
              </a:ext>
            </a:extLst>
          </p:cNvPr>
          <p:cNvSpPr>
            <a:spLocks noGrp="1"/>
          </p:cNvSpPr>
          <p:nvPr>
            <p:ph idx="16"/>
          </p:nvPr>
        </p:nvSpPr>
        <p:spPr>
          <a:xfrm>
            <a:off x="4471174" y="1064820"/>
            <a:ext cx="4314050" cy="3378593"/>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2063432"/>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244335372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722763087"/>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8779490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amp; GRAPHIC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02291529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 -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4181309582"/>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435433018"/>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OLUMN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D7370905-EA8F-408C-AF88-BA9535B1D73D}"/>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722309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 &amp; GRAPHIC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55CB3130-9E98-460A-9004-89B1D06444C6}"/>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126268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 JA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293035036"/>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GNOFF / BAC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C3DB1F-2F5F-4A41-8446-2FC2ADB97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061" t="86" r="17143"/>
          <a:stretch/>
        </p:blipFill>
        <p:spPr>
          <a:xfrm>
            <a:off x="3606018" y="0"/>
            <a:ext cx="5537982" cy="5143500"/>
          </a:xfrm>
          <a:prstGeom prst="rect">
            <a:avLst/>
          </a:prstGeom>
        </p:spPr>
      </p:pic>
      <p:sp>
        <p:nvSpPr>
          <p:cNvPr id="14" name="Rectangle 13">
            <a:extLst>
              <a:ext uri="{FF2B5EF4-FFF2-40B4-BE49-F238E27FC236}">
                <a16:creationId xmlns:a16="http://schemas.microsoft.com/office/drawing/2014/main" id="{7848E224-0843-40D6-A276-7E4F01A610D6}"/>
              </a:ext>
            </a:extLst>
          </p:cNvPr>
          <p:cNvSpPr/>
          <p:nvPr userDrawn="1"/>
        </p:nvSpPr>
        <p:spPr>
          <a:xfrm>
            <a:off x="877" y="0"/>
            <a:ext cx="3641970" cy="5143498"/>
          </a:xfrm>
          <a:prstGeom prst="rect">
            <a:avLst/>
          </a:prstGeom>
          <a:solidFill>
            <a:srgbClr val="F8A8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 Placeholder 2">
            <a:extLst>
              <a:ext uri="{FF2B5EF4-FFF2-40B4-BE49-F238E27FC236}">
                <a16:creationId xmlns:a16="http://schemas.microsoft.com/office/drawing/2014/main" id="{B83C6179-DD0A-490F-BDCC-39DCE0DD2EF1}"/>
              </a:ext>
            </a:extLst>
          </p:cNvPr>
          <p:cNvSpPr>
            <a:spLocks noGrp="1"/>
          </p:cNvSpPr>
          <p:nvPr>
            <p:ph type="body" idx="13"/>
          </p:nvPr>
        </p:nvSpPr>
        <p:spPr>
          <a:xfrm>
            <a:off x="358774" y="1034878"/>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Text Placeholder 2">
            <a:extLst>
              <a:ext uri="{FF2B5EF4-FFF2-40B4-BE49-F238E27FC236}">
                <a16:creationId xmlns:a16="http://schemas.microsoft.com/office/drawing/2014/main" id="{67789889-646E-4B2E-9D5C-573B0D05460D}"/>
              </a:ext>
            </a:extLst>
          </p:cNvPr>
          <p:cNvSpPr>
            <a:spLocks noGrp="1"/>
          </p:cNvSpPr>
          <p:nvPr>
            <p:ph type="body" idx="14"/>
          </p:nvPr>
        </p:nvSpPr>
        <p:spPr>
          <a:xfrm>
            <a:off x="358774" y="1400971"/>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Text Placeholder 2">
            <a:extLst>
              <a:ext uri="{FF2B5EF4-FFF2-40B4-BE49-F238E27FC236}">
                <a16:creationId xmlns:a16="http://schemas.microsoft.com/office/drawing/2014/main" id="{02652D3B-FC2F-4D4C-BC2F-484950BD270E}"/>
              </a:ext>
            </a:extLst>
          </p:cNvPr>
          <p:cNvSpPr>
            <a:spLocks noGrp="1"/>
          </p:cNvSpPr>
          <p:nvPr>
            <p:ph type="body" idx="15"/>
          </p:nvPr>
        </p:nvSpPr>
        <p:spPr>
          <a:xfrm>
            <a:off x="358774" y="1765311"/>
            <a:ext cx="3097189"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9" name="Straight Connector 15">
            <a:extLst>
              <a:ext uri="{FF2B5EF4-FFF2-40B4-BE49-F238E27FC236}">
                <a16:creationId xmlns:a16="http://schemas.microsoft.com/office/drawing/2014/main" id="{87C38241-24AF-4CE0-980A-71A16D93C1C4}"/>
              </a:ext>
            </a:extLst>
          </p:cNvPr>
          <p:cNvCxnSpPr>
            <a:cxnSpLocks noChangeShapeType="1"/>
          </p:cNvCxnSpPr>
          <p:nvPr userDrawn="1"/>
        </p:nvCxnSpPr>
        <p:spPr bwMode="auto">
          <a:xfrm>
            <a:off x="365955" y="2249488"/>
            <a:ext cx="29520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
        <p:nvSpPr>
          <p:cNvPr id="20" name="Text Placeholder 2">
            <a:extLst>
              <a:ext uri="{FF2B5EF4-FFF2-40B4-BE49-F238E27FC236}">
                <a16:creationId xmlns:a16="http://schemas.microsoft.com/office/drawing/2014/main" id="{71A88A6C-BDD3-4D52-BD09-C40E6D3C83A6}"/>
              </a:ext>
            </a:extLst>
          </p:cNvPr>
          <p:cNvSpPr>
            <a:spLocks noGrp="1"/>
          </p:cNvSpPr>
          <p:nvPr>
            <p:ph type="body" idx="16" hasCustomPrompt="1"/>
          </p:nvPr>
        </p:nvSpPr>
        <p:spPr>
          <a:xfrm>
            <a:off x="365955" y="2468230"/>
            <a:ext cx="3097189" cy="255741"/>
          </a:xfrm>
          <a:prstGeom prst="rect">
            <a:avLst/>
          </a:prstGeom>
        </p:spPr>
        <p:txBody>
          <a:bodyPr lIns="0" tIns="0" rIns="0" bIns="0" anchor="t" anchorCtr="0"/>
          <a:lstStyle>
            <a:lvl1pPr marL="0" indent="0">
              <a:buNone/>
              <a:defRPr sz="12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One </a:t>
            </a:r>
            <a:r>
              <a:rPr lang="en-GB" dirty="0" err="1"/>
              <a:t>Castlepark</a:t>
            </a:r>
            <a:r>
              <a:rPr lang="en-GB" dirty="0"/>
              <a:t> Tower Hill Bristol BS2 0JA</a:t>
            </a:r>
          </a:p>
        </p:txBody>
      </p:sp>
      <p:sp>
        <p:nvSpPr>
          <p:cNvPr id="21" name="Text Placeholder 2">
            <a:extLst>
              <a:ext uri="{FF2B5EF4-FFF2-40B4-BE49-F238E27FC236}">
                <a16:creationId xmlns:a16="http://schemas.microsoft.com/office/drawing/2014/main" id="{E1AA825B-E050-4FEA-9752-6FAEE5EBA666}"/>
              </a:ext>
            </a:extLst>
          </p:cNvPr>
          <p:cNvSpPr>
            <a:spLocks noGrp="1"/>
          </p:cNvSpPr>
          <p:nvPr>
            <p:ph type="body" idx="17" hasCustomPrompt="1"/>
          </p:nvPr>
        </p:nvSpPr>
        <p:spPr>
          <a:xfrm>
            <a:off x="365955" y="2849077"/>
            <a:ext cx="3097189" cy="255741"/>
          </a:xfrm>
          <a:prstGeom prst="rect">
            <a:avLst/>
          </a:prstGeom>
        </p:spPr>
        <p:txBody>
          <a:bodyPr lIns="0" tIns="0" rIns="0" bIns="0" anchor="t" anchorCtr="0"/>
          <a:lstStyle>
            <a:lvl1pPr marL="0" indent="0">
              <a:buNone/>
              <a:defRPr sz="12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T 020 3697 5800</a:t>
            </a:r>
          </a:p>
        </p:txBody>
      </p:sp>
      <p:sp>
        <p:nvSpPr>
          <p:cNvPr id="23" name="TextBox 22">
            <a:extLst>
              <a:ext uri="{FF2B5EF4-FFF2-40B4-BE49-F238E27FC236}">
                <a16:creationId xmlns:a16="http://schemas.microsoft.com/office/drawing/2014/main" id="{8A582BB2-CAF7-4EC8-851F-180E70D5FB8B}"/>
              </a:ext>
            </a:extLst>
          </p:cNvPr>
          <p:cNvSpPr txBox="1"/>
          <p:nvPr userDrawn="1"/>
        </p:nvSpPr>
        <p:spPr>
          <a:xfrm>
            <a:off x="365955" y="3305908"/>
            <a:ext cx="2499165" cy="184666"/>
          </a:xfrm>
          <a:prstGeom prst="rect">
            <a:avLst/>
          </a:prstGeom>
          <a:noFill/>
        </p:spPr>
        <p:txBody>
          <a:bodyPr wrap="square" lIns="0" tIns="0" rIns="0" bIns="0" rtlCol="0">
            <a:spAutoFit/>
          </a:bodyPr>
          <a:lstStyle/>
          <a:p>
            <a:r>
              <a:rPr lang="en-GB" sz="1200" b="1" dirty="0">
                <a:solidFill>
                  <a:srgbClr val="2A4898"/>
                </a:solidFill>
                <a:latin typeface="+mn-lt"/>
                <a:ea typeface="Roboto Medium" panose="02000000000000000000" pitchFamily="2" charset="0"/>
                <a:hlinkClick r:id="rId3">
                  <a:extLst>
                    <a:ext uri="{A12FA001-AC4F-418D-AE19-62706E023703}">
                      <ahyp:hlinkClr xmlns:ahyp="http://schemas.microsoft.com/office/drawing/2018/hyperlinkcolor" val="tx"/>
                    </a:ext>
                  </a:extLst>
                </a:hlinkClick>
              </a:rPr>
              <a:t>customerservices@jisc.ac.uk</a:t>
            </a:r>
            <a:endParaRPr lang="en-GB" sz="1200" b="1" dirty="0">
              <a:solidFill>
                <a:srgbClr val="2A4898"/>
              </a:solidFill>
              <a:latin typeface="+mn-lt"/>
              <a:ea typeface="Roboto Medium" panose="02000000000000000000" pitchFamily="2" charset="0"/>
            </a:endParaRPr>
          </a:p>
        </p:txBody>
      </p:sp>
      <p:sp>
        <p:nvSpPr>
          <p:cNvPr id="24" name="TextBox 23">
            <a:extLst>
              <a:ext uri="{FF2B5EF4-FFF2-40B4-BE49-F238E27FC236}">
                <a16:creationId xmlns:a16="http://schemas.microsoft.com/office/drawing/2014/main" id="{2DDF8DAE-180A-4A80-948F-DF49A8732151}"/>
              </a:ext>
            </a:extLst>
          </p:cNvPr>
          <p:cNvSpPr txBox="1"/>
          <p:nvPr userDrawn="1"/>
        </p:nvSpPr>
        <p:spPr>
          <a:xfrm>
            <a:off x="365955" y="3612192"/>
            <a:ext cx="2499165" cy="184666"/>
          </a:xfrm>
          <a:prstGeom prst="rect">
            <a:avLst/>
          </a:prstGeom>
          <a:noFill/>
        </p:spPr>
        <p:txBody>
          <a:bodyPr wrap="square" lIns="0" tIns="0" rIns="0" bIns="0" rtlCol="0">
            <a:spAutoFit/>
          </a:bodyPr>
          <a:lstStyle/>
          <a:p>
            <a:r>
              <a:rPr lang="en-GB" sz="1200" b="1" dirty="0">
                <a:solidFill>
                  <a:srgbClr val="2A4898"/>
                </a:solidFill>
                <a:latin typeface="+mn-lt"/>
                <a:ea typeface="Roboto Medium" panose="02000000000000000000" pitchFamily="2" charset="0"/>
                <a:hlinkClick r:id="rId4" action="ppaction://hlinkfile">
                  <a:extLst>
                    <a:ext uri="{A12FA001-AC4F-418D-AE19-62706E023703}">
                      <ahyp:hlinkClr xmlns:ahyp="http://schemas.microsoft.com/office/drawing/2018/hyperlinkcolor" val="tx"/>
                    </a:ext>
                  </a:extLst>
                </a:hlinkClick>
              </a:rPr>
              <a:t>jisc.ac.uk</a:t>
            </a:r>
            <a:endParaRPr lang="en-GB" sz="1200" b="1" dirty="0">
              <a:solidFill>
                <a:srgbClr val="2A4898"/>
              </a:solidFill>
              <a:latin typeface="+mn-lt"/>
              <a:ea typeface="Roboto Medium" panose="02000000000000000000" pitchFamily="2" charset="0"/>
            </a:endParaRPr>
          </a:p>
        </p:txBody>
      </p:sp>
    </p:spTree>
    <p:extLst>
      <p:ext uri="{BB962C8B-B14F-4D97-AF65-F5344CB8AC3E}">
        <p14:creationId xmlns:p14="http://schemas.microsoft.com/office/powerpoint/2010/main" val="3414794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056792519"/>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ABBF1310-C6E8-4747-8F27-E8B3BAE2CD43}"/>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520014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UMN &amp; GRAPHIC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3368455E-248E-4A62-84CB-1504411DD43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85295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0242343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05669131"/>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NGLE COLUMN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641970" cy="360000"/>
          </a:xfrm>
          <a:prstGeom prst="rect">
            <a:avLst/>
          </a:prstGeo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a:xfrm>
            <a:off x="358775" y="4623776"/>
            <a:ext cx="198109" cy="360000"/>
          </a:xfrm>
          <a:prstGeom prst="rect">
            <a:avLst/>
          </a:prstGeom>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102810A4-96FB-42BF-AA7B-3057FF99AC6B}"/>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8005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amp; GRAPHIC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F235B841-1D1F-46DF-839D-40ADD4D36BA1}"/>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180975" indent="-90488" defTabSz="270000">
              <a:lnSpc>
                <a:spcPct val="100000"/>
              </a:lnSpc>
              <a:tabLst/>
              <a:defRPr sz="1200" b="0" i="0">
                <a:solidFill>
                  <a:schemeClr val="bg1"/>
                </a:solidFill>
                <a:latin typeface="+mn-lt"/>
                <a:ea typeface="Roboto Light" panose="02000000000000000000" pitchFamily="2" charset="0"/>
              </a:defRPr>
            </a:lvl2pPr>
            <a:lvl3pPr marL="266700" indent="-85725" defTabSz="270000">
              <a:lnSpc>
                <a:spcPct val="100000"/>
              </a:lnSpc>
              <a:tabLst/>
              <a:defRPr sz="1200" b="0" i="0">
                <a:solidFill>
                  <a:schemeClr val="bg1"/>
                </a:solidFill>
                <a:latin typeface="+mn-lt"/>
                <a:ea typeface="Roboto Light" panose="02000000000000000000" pitchFamily="2" charset="0"/>
              </a:defRPr>
            </a:lvl3pPr>
            <a:lvl4pPr marL="357188" indent="-90488" defTabSz="270000">
              <a:lnSpc>
                <a:spcPct val="100000"/>
              </a:lnSpc>
              <a:tabLst/>
              <a:defRPr sz="1200" b="0" i="0">
                <a:solidFill>
                  <a:schemeClr val="bg1"/>
                </a:solidFill>
                <a:latin typeface="+mn-lt"/>
                <a:ea typeface="Roboto Light" panose="02000000000000000000" pitchFamily="2" charset="0"/>
              </a:defRPr>
            </a:lvl4pPr>
            <a:lvl5pPr marL="447675" indent="-90488"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186482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 GR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114231916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295955569"/>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OLUMN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solidFill>
                  <a:schemeClr val="tx1"/>
                </a:solidFill>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8DA157DE-7020-4FC1-84EC-74C89F24A6F1}"/>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72143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269633"/>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2863678"/>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88341610"/>
      </p:ext>
    </p:extLst>
  </p:cSld>
  <p:clrMapOvr>
    <a:masterClrMapping/>
  </p:clrMapOvr>
  <p:extLst>
    <p:ext uri="{DCECCB84-F9BA-43D5-87BE-67443E8EF086}">
      <p15:sldGuideLst xmlns:p15="http://schemas.microsoft.com/office/powerpoint/2012/main">
        <p15:guide id="1" orient="horz" pos="1212">
          <p15:clr>
            <a:srgbClr val="FBAE40"/>
          </p15:clr>
        </p15:guide>
        <p15:guide id="2" pos="4332">
          <p15:clr>
            <a:srgbClr val="FBAE40"/>
          </p15:clr>
        </p15:guide>
        <p15:guide id="3" orient="horz" pos="18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amp; GRAPHIC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solidFill>
                  <a:schemeClr val="tx1"/>
                </a:solidFill>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9" name="Content Placeholder 2">
            <a:extLst>
              <a:ext uri="{FF2B5EF4-FFF2-40B4-BE49-F238E27FC236}">
                <a16:creationId xmlns:a16="http://schemas.microsoft.com/office/drawing/2014/main" id="{EC013441-BF5B-4FB2-9553-87D53D6A71E6}"/>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317080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IC - PA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06958" y="1095270"/>
            <a:ext cx="8128782"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Tree>
    <p:extLst>
      <p:ext uri="{BB962C8B-B14F-4D97-AF65-F5344CB8AC3E}">
        <p14:creationId xmlns:p14="http://schemas.microsoft.com/office/powerpoint/2010/main" val="4071453824"/>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1DE75C-9D45-4CFA-BB77-7A8A519AF237}"/>
              </a:ext>
            </a:extLst>
          </p:cNvPr>
          <p:cNvSpPr>
            <a:spLocks noGrp="1"/>
          </p:cNvSpPr>
          <p:nvPr>
            <p:ph type="pic" sz="quarter" idx="13" hasCustomPrompt="1"/>
          </p:nvPr>
        </p:nvSpPr>
        <p:spPr>
          <a:xfrm>
            <a:off x="0" y="0"/>
            <a:ext cx="9144000" cy="5143500"/>
          </a:xfrm>
          <a:prstGeom prst="rect">
            <a:avLst/>
          </a:prstGeom>
        </p:spPr>
        <p:txBody>
          <a:bodyPr/>
          <a:lstStyle>
            <a:lvl1pPr>
              <a:defRPr/>
            </a:lvl1pPr>
          </a:lstStyle>
          <a:p>
            <a:r>
              <a:rPr lang="en-GB" dirty="0"/>
              <a:t>Insert full bleed image</a:t>
            </a:r>
          </a:p>
        </p:txBody>
      </p:sp>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spTree>
    <p:extLst>
      <p:ext uri="{BB962C8B-B14F-4D97-AF65-F5344CB8AC3E}">
        <p14:creationId xmlns:p14="http://schemas.microsoft.com/office/powerpoint/2010/main" val="291436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433316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2" y="946815"/>
            <a:ext cx="8465913"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Media Placeholder 3">
            <a:extLst>
              <a:ext uri="{FF2B5EF4-FFF2-40B4-BE49-F238E27FC236}">
                <a16:creationId xmlns:a16="http://schemas.microsoft.com/office/drawing/2014/main" id="{843E85C4-201A-4844-826A-3ADA94146DE1}"/>
              </a:ext>
            </a:extLst>
          </p:cNvPr>
          <p:cNvSpPr>
            <a:spLocks noGrp="1"/>
          </p:cNvSpPr>
          <p:nvPr>
            <p:ph type="media" sz="quarter" idx="14"/>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681030375"/>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3" y="946815"/>
            <a:ext cx="421322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7902F18F-9FB8-4118-8E60-A696922BC805}"/>
              </a:ext>
            </a:extLst>
          </p:cNvPr>
          <p:cNvSpPr>
            <a:spLocks noGrp="1"/>
          </p:cNvSpPr>
          <p:nvPr>
            <p:ph type="pic" sz="quarter" idx="15"/>
          </p:nvPr>
        </p:nvSpPr>
        <p:spPr>
          <a:xfrm>
            <a:off x="4722813" y="946150"/>
            <a:ext cx="4102100" cy="1625600"/>
          </a:xfrm>
          <a:prstGeom prst="rect">
            <a:avLst/>
          </a:prstGeom>
        </p:spPr>
        <p:txBody>
          <a:bodyPr/>
          <a:lstStyle/>
          <a:p>
            <a:endParaRPr lang="en-GB"/>
          </a:p>
        </p:txBody>
      </p:sp>
      <p:sp>
        <p:nvSpPr>
          <p:cNvPr id="11" name="Picture Placeholder 10">
            <a:extLst>
              <a:ext uri="{FF2B5EF4-FFF2-40B4-BE49-F238E27FC236}">
                <a16:creationId xmlns:a16="http://schemas.microsoft.com/office/drawing/2014/main" id="{224D9A8A-65A8-42CB-B45D-7289B50BC742}"/>
              </a:ext>
            </a:extLst>
          </p:cNvPr>
          <p:cNvSpPr>
            <a:spLocks noGrp="1"/>
          </p:cNvSpPr>
          <p:nvPr>
            <p:ph type="pic" sz="quarter" idx="16"/>
          </p:nvPr>
        </p:nvSpPr>
        <p:spPr>
          <a:xfrm>
            <a:off x="4722813" y="2571750"/>
            <a:ext cx="4102100" cy="1389063"/>
          </a:xfrm>
          <a:prstGeom prst="rect">
            <a:avLst/>
          </a:prstGeom>
        </p:spPr>
        <p:txBody>
          <a:bodyPr/>
          <a:lstStyle/>
          <a:p>
            <a:endParaRPr lang="en-GB"/>
          </a:p>
        </p:txBody>
      </p:sp>
      <p:sp>
        <p:nvSpPr>
          <p:cNvPr id="10" name="Media Placeholder 3">
            <a:extLst>
              <a:ext uri="{FF2B5EF4-FFF2-40B4-BE49-F238E27FC236}">
                <a16:creationId xmlns:a16="http://schemas.microsoft.com/office/drawing/2014/main" id="{1C84F9C1-ABA1-49FC-AF59-B7FD9BECA225}"/>
              </a:ext>
            </a:extLst>
          </p:cNvPr>
          <p:cNvSpPr>
            <a:spLocks noGrp="1"/>
          </p:cNvSpPr>
          <p:nvPr>
            <p:ph type="media" sz="quarter" idx="14"/>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4683107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8465912" cy="341572"/>
          </a:xfrm>
          <a:prstGeom prst="rect">
            <a:avLst/>
          </a:prstGeom>
        </p:spPr>
        <p:txBody>
          <a:bodyPr lIns="0" tIns="0" rIns="0" bIns="0"/>
          <a:lstStyle>
            <a:lvl1pPr algn="l">
              <a:lnSpc>
                <a:spcPct val="100000"/>
              </a:lnSpc>
              <a:defRPr sz="23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3" y="4184227"/>
            <a:ext cx="8465913"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p:nvPr>
        </p:nvSpPr>
        <p:spPr>
          <a:xfrm>
            <a:off x="358773" y="946815"/>
            <a:ext cx="421322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7902F18F-9FB8-4118-8E60-A696922BC805}"/>
              </a:ext>
            </a:extLst>
          </p:cNvPr>
          <p:cNvSpPr>
            <a:spLocks noGrp="1"/>
          </p:cNvSpPr>
          <p:nvPr>
            <p:ph type="pic" sz="quarter" idx="15"/>
          </p:nvPr>
        </p:nvSpPr>
        <p:spPr>
          <a:xfrm>
            <a:off x="4722813" y="946149"/>
            <a:ext cx="4102100" cy="3013857"/>
          </a:xfrm>
          <a:prstGeom prst="rect">
            <a:avLst/>
          </a:prstGeom>
        </p:spPr>
        <p:txBody>
          <a:bodyPr/>
          <a:lstStyle/>
          <a:p>
            <a:endParaRPr lang="en-GB"/>
          </a:p>
        </p:txBody>
      </p:sp>
      <p:sp>
        <p:nvSpPr>
          <p:cNvPr id="10" name="Media Placeholder 3">
            <a:extLst>
              <a:ext uri="{FF2B5EF4-FFF2-40B4-BE49-F238E27FC236}">
                <a16:creationId xmlns:a16="http://schemas.microsoft.com/office/drawing/2014/main" id="{1C84F9C1-ABA1-49FC-AF59-B7FD9BECA225}"/>
              </a:ext>
            </a:extLst>
          </p:cNvPr>
          <p:cNvSpPr>
            <a:spLocks noGrp="1"/>
          </p:cNvSpPr>
          <p:nvPr>
            <p:ph type="media" sz="quarter" idx="14"/>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512277383"/>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amp;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828430" y="4623775"/>
            <a:ext cx="3490344" cy="360000"/>
          </a:xfrm>
        </p:spPr>
        <p:txBody>
          <a:bodyPr/>
          <a:lstStyle>
            <a:lvl1pPr>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5" y="1047262"/>
            <a:ext cx="3959999" cy="255741"/>
          </a:xfrm>
          <a:prstGeom prst="rect">
            <a:avLst/>
          </a:prstGeom>
        </p:spPr>
        <p:txBody>
          <a:bodyPr lIns="0" tIns="0" rIns="0" bIns="0" anchor="t" anchorCtr="0"/>
          <a:lstStyle>
            <a:lvl1pPr marL="0" indent="0">
              <a:buNone/>
              <a:defRPr sz="1700" b="1"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Picture Placeholder 2">
            <a:extLst>
              <a:ext uri="{FF2B5EF4-FFF2-40B4-BE49-F238E27FC236}">
                <a16:creationId xmlns:a16="http://schemas.microsoft.com/office/drawing/2014/main" id="{26B2469B-2939-42D6-B420-11D52295C3CC}"/>
              </a:ext>
            </a:extLst>
          </p:cNvPr>
          <p:cNvSpPr>
            <a:spLocks noGrp="1"/>
          </p:cNvSpPr>
          <p:nvPr>
            <p:ph type="pic" sz="quarter" idx="14" hasCustomPrompt="1"/>
          </p:nvPr>
        </p:nvSpPr>
        <p:spPr>
          <a:xfrm>
            <a:off x="4692580" y="1095270"/>
            <a:ext cx="3843160" cy="3463698"/>
          </a:xfrm>
          <a:prstGeom prst="rect">
            <a:avLst/>
          </a:prstGeom>
          <a:solidFill>
            <a:schemeClr val="bg1">
              <a:lumMod val="95000"/>
            </a:schemeClr>
          </a:solidFill>
          <a:ln w="127000">
            <a:solidFill>
              <a:schemeClr val="bg1">
                <a:lumMod val="95000"/>
              </a:schemeClr>
            </a:solidFill>
            <a:miter lim="800000"/>
          </a:ln>
        </p:spPr>
        <p:txBody>
          <a:bodyPr/>
          <a:lstStyle>
            <a:lvl1pPr>
              <a:defRPr/>
            </a:lvl1pPr>
          </a:lstStyle>
          <a:p>
            <a:r>
              <a:rPr lang="en-GB" dirty="0"/>
              <a:t>Insert image / infographic</a:t>
            </a:r>
          </a:p>
        </p:txBody>
      </p:sp>
      <p:sp>
        <p:nvSpPr>
          <p:cNvPr id="10" name="Content Placeholder 2">
            <a:extLst>
              <a:ext uri="{FF2B5EF4-FFF2-40B4-BE49-F238E27FC236}">
                <a16:creationId xmlns:a16="http://schemas.microsoft.com/office/drawing/2014/main" id="{333DA8FA-7150-4DC1-8728-AA9FC6E69792}"/>
              </a:ext>
            </a:extLst>
          </p:cNvPr>
          <p:cNvSpPr>
            <a:spLocks noGrp="1"/>
          </p:cNvSpPr>
          <p:nvPr>
            <p:ph idx="1"/>
          </p:nvPr>
        </p:nvSpPr>
        <p:spPr>
          <a:xfrm>
            <a:off x="358776" y="1429556"/>
            <a:ext cx="3959998"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180975" indent="-90488" defTabSz="270000">
              <a:lnSpc>
                <a:spcPct val="100000"/>
              </a:lnSpc>
              <a:tabLst/>
              <a:defRPr sz="1200" b="0" i="0">
                <a:solidFill>
                  <a:schemeClr val="tx1"/>
                </a:solidFill>
                <a:latin typeface="+mn-lt"/>
                <a:ea typeface="Roboto Light" panose="02000000000000000000" pitchFamily="2" charset="0"/>
              </a:defRPr>
            </a:lvl2pPr>
            <a:lvl3pPr marL="266700" indent="-85725" defTabSz="270000">
              <a:lnSpc>
                <a:spcPct val="100000"/>
              </a:lnSpc>
              <a:tabLst/>
              <a:defRPr sz="1200" b="0" i="0">
                <a:solidFill>
                  <a:schemeClr val="tx1"/>
                </a:solidFill>
                <a:latin typeface="+mn-lt"/>
                <a:ea typeface="Roboto Light" panose="02000000000000000000" pitchFamily="2" charset="0"/>
              </a:defRPr>
            </a:lvl3pPr>
            <a:lvl4pPr marL="357188" indent="-90488" defTabSz="270000">
              <a:lnSpc>
                <a:spcPct val="100000"/>
              </a:lnSpc>
              <a:tabLst/>
              <a:defRPr sz="1200" b="0" i="0">
                <a:solidFill>
                  <a:schemeClr val="tx1"/>
                </a:solidFill>
                <a:latin typeface="+mn-lt"/>
                <a:ea typeface="Roboto Light" panose="02000000000000000000" pitchFamily="2" charset="0"/>
              </a:defRPr>
            </a:lvl4pPr>
            <a:lvl5pPr marL="447675" indent="-90488"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Media Placeholder 3" descr="audio narration for slide">
            <a:extLst>
              <a:ext uri="{FF2B5EF4-FFF2-40B4-BE49-F238E27FC236}">
                <a16:creationId xmlns:a16="http://schemas.microsoft.com/office/drawing/2014/main" id="{A9C0BCD6-2487-4A9C-8198-55DDDC3CBD73}"/>
              </a:ext>
            </a:extLst>
          </p:cNvPr>
          <p:cNvSpPr>
            <a:spLocks noGrp="1"/>
          </p:cNvSpPr>
          <p:nvPr>
            <p:ph type="media" sz="quarter" idx="15"/>
          </p:nvPr>
        </p:nvSpPr>
        <p:spPr>
          <a:xfrm>
            <a:off x="5368066" y="4624388"/>
            <a:ext cx="3173591" cy="358775"/>
          </a:xfrm>
          <a:prstGeom prst="rect">
            <a:avLst/>
          </a:prstGeom>
        </p:spPr>
        <p:txBody>
          <a:bodyPr/>
          <a:lstStyle/>
          <a:p>
            <a:endParaRPr lang="en-GB" dirty="0"/>
          </a:p>
        </p:txBody>
      </p:sp>
    </p:spTree>
    <p:extLst>
      <p:ext uri="{BB962C8B-B14F-4D97-AF65-F5344CB8AC3E}">
        <p14:creationId xmlns:p14="http://schemas.microsoft.com/office/powerpoint/2010/main" val="208095991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jp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jpg"/><Relationship Id="rId5" Type="http://schemas.openxmlformats.org/officeDocument/2006/relationships/theme" Target="../theme/theme7.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D7AA7-DF94-4AFF-A5FA-B3EEEEDACC32}"/>
              </a:ext>
            </a:extLst>
          </p:cNvPr>
          <p:cNvPicPr>
            <a:picLocks noChangeAspect="1"/>
          </p:cNvPicPr>
          <p:nvPr userDrawn="1"/>
        </p:nvPicPr>
        <p:blipFill>
          <a:blip r:embed="rId4"/>
          <a:stretch>
            <a:fillRect/>
          </a:stretch>
        </p:blipFill>
        <p:spPr>
          <a:xfrm>
            <a:off x="358775" y="339725"/>
            <a:ext cx="540000" cy="540000"/>
          </a:xfrm>
          <a:prstGeom prst="rect">
            <a:avLst/>
          </a:prstGeom>
        </p:spPr>
      </p:pic>
    </p:spTree>
    <p:extLst>
      <p:ext uri="{BB962C8B-B14F-4D97-AF65-F5344CB8AC3E}">
        <p14:creationId xmlns:p14="http://schemas.microsoft.com/office/powerpoint/2010/main" val="2324101128"/>
      </p:ext>
    </p:extLst>
  </p:cSld>
  <p:clrMap bg1="lt1" tx1="dk1" bg2="lt2" tx2="dk2" accent1="accent1" accent2="accent2" accent3="accent3" accent4="accent4" accent5="accent5" accent6="accent6" hlink="hlink" folHlink="folHlink"/>
  <p:sldLayoutIdLst>
    <p:sldLayoutId id="2147483687" r:id="rId1"/>
    <p:sldLayoutId id="2147483689"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1" name="Picture 10">
            <a:extLst>
              <a:ext uri="{FF2B5EF4-FFF2-40B4-BE49-F238E27FC236}">
                <a16:creationId xmlns:a16="http://schemas.microsoft.com/office/drawing/2014/main" id="{D39ECEFD-4A67-4290-8C22-5D11D251499D}"/>
              </a:ext>
            </a:extLst>
          </p:cNvPr>
          <p:cNvPicPr>
            <a:picLocks noChangeAspect="1"/>
          </p:cNvPicPr>
          <p:nvPr userDrawn="1"/>
        </p:nvPicPr>
        <p:blipFill>
          <a:blip r:embed="rId11"/>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80" r:id="rId1"/>
    <p:sldLayoutId id="2147483649" r:id="rId2"/>
    <p:sldLayoutId id="2147483650" r:id="rId3"/>
    <p:sldLayoutId id="2147483703" r:id="rId4"/>
    <p:sldLayoutId id="2147483704" r:id="rId5"/>
    <p:sldLayoutId id="2147483705" r:id="rId6"/>
    <p:sldLayoutId id="2147483651" r:id="rId7"/>
    <p:sldLayoutId id="2147483706" r:id="rId8"/>
    <p:sldLayoutId id="2147483675" r:id="rId9"/>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97F51F27-3798-444E-B250-2F53A2AD8414}"/>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019905254"/>
      </p:ext>
    </p:extLst>
  </p:cSld>
  <p:clrMap bg1="lt1" tx1="dk1" bg2="lt2" tx2="dk2" accent1="accent1" accent2="accent2" accent3="accent3" accent4="accent4" accent5="accent5" accent6="accent6" hlink="hlink" folHlink="folHlink"/>
  <p:sldLayoutIdLst>
    <p:sldLayoutId id="2147483681" r:id="rId1"/>
    <p:sldLayoutId id="2147483654" r:id="rId2"/>
    <p:sldLayoutId id="2147483676" r:id="rId3"/>
    <p:sldLayoutId id="2147483690"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4 - why this framework?</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1C9D7517-DF94-49E7-B57E-2F2D4D40D4D7}"/>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4292818260"/>
      </p:ext>
    </p:extLst>
  </p:cSld>
  <p:clrMap bg1="lt1" tx1="dk1" bg2="lt2" tx2="dk2" accent1="accent1" accent2="accent2" accent3="accent3" accent4="accent4" accent5="accent5" accent6="accent6" hlink="hlink" folHlink="folHlink"/>
  <p:sldLayoutIdLst>
    <p:sldLayoutId id="2147483682" r:id="rId1"/>
    <p:sldLayoutId id="2147483664" r:id="rId2"/>
    <p:sldLayoutId id="2147483677" r:id="rId3"/>
    <p:sldLayoutId id="2147483691"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4 - why this framework?</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101E702B-CEDF-440D-AE34-A9C3CC1DC4AE}"/>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19148886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4">
            <a:extLst>
              <a:ext uri="{FF2B5EF4-FFF2-40B4-BE49-F238E27FC236}">
                <a16:creationId xmlns:a16="http://schemas.microsoft.com/office/drawing/2014/main" id="{2C3DE752-DA70-4A19-9AB8-AE44F462F80A}"/>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Talking about the framework part 4 - why this framework?</a:t>
            </a:r>
            <a:endParaRPr lang="en-GB" dirty="0"/>
          </a:p>
        </p:txBody>
      </p:sp>
      <p:sp>
        <p:nvSpPr>
          <p:cNvPr id="8" name="Slide Number Placeholder 5">
            <a:extLst>
              <a:ext uri="{FF2B5EF4-FFF2-40B4-BE49-F238E27FC236}">
                <a16:creationId xmlns:a16="http://schemas.microsoft.com/office/drawing/2014/main" id="{B78059FF-A7D0-4A2E-A9BF-F03CA6FA84B8}"/>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10" name="Picture 9">
            <a:extLst>
              <a:ext uri="{FF2B5EF4-FFF2-40B4-BE49-F238E27FC236}">
                <a16:creationId xmlns:a16="http://schemas.microsoft.com/office/drawing/2014/main" id="{C3A427CD-10DF-40F8-B66D-2742A4BE1D00}"/>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1047072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Talking about the framework part 4 - why this framework?</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8" name="Picture 7">
            <a:extLst>
              <a:ext uri="{FF2B5EF4-FFF2-40B4-BE49-F238E27FC236}">
                <a16:creationId xmlns:a16="http://schemas.microsoft.com/office/drawing/2014/main" id="{067CC3DB-7876-44F5-93EB-E85646264B07}"/>
              </a:ext>
            </a:extLst>
          </p:cNvPr>
          <p:cNvPicPr>
            <a:picLocks noChangeAspect="1"/>
          </p:cNvPicPr>
          <p:nvPr userDrawn="1"/>
        </p:nvPicPr>
        <p:blipFill>
          <a:blip r:embed="rId6"/>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910082721"/>
      </p:ext>
    </p:extLst>
  </p:cSld>
  <p:clrMap bg1="lt1" tx1="dk1" bg2="lt2" tx2="dk2" accent1="accent1" accent2="accent2" accent3="accent3" accent4="accent4" accent5="accent5" accent6="accent6" hlink="hlink" folHlink="folHlink"/>
  <p:sldLayoutIdLst>
    <p:sldLayoutId id="2147483683" r:id="rId1"/>
    <p:sldLayoutId id="2147483667" r:id="rId2"/>
    <p:sldLayoutId id="2147483678" r:id="rId3"/>
    <p:sldLayoutId id="214748369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B2E160-078F-44DE-8E63-78558FC9586C}"/>
              </a:ext>
            </a:extLst>
          </p:cNvPr>
          <p:cNvSpPr>
            <a:spLocks noGrp="1"/>
          </p:cNvSpPr>
          <p:nvPr>
            <p:ph type="sldNum" sz="quarter" idx="12"/>
          </p:nvPr>
        </p:nvSpPr>
        <p:spPr/>
        <p:txBody>
          <a:bodyPr/>
          <a:lstStyle/>
          <a:p>
            <a:fld id="{0BD7AF65-ABD8-9745-9161-1D3466EAFE0E}" type="slidenum">
              <a:rPr lang="en-GB" smtClean="0"/>
              <a:t>1</a:t>
            </a:fld>
            <a:endParaRPr lang="en-GB"/>
          </a:p>
        </p:txBody>
      </p:sp>
      <p:sp>
        <p:nvSpPr>
          <p:cNvPr id="2" name="Title 1">
            <a:extLst>
              <a:ext uri="{FF2B5EF4-FFF2-40B4-BE49-F238E27FC236}">
                <a16:creationId xmlns:a16="http://schemas.microsoft.com/office/drawing/2014/main" id="{D97D7472-0A84-498F-AC07-E86ADA2F5DDA}"/>
              </a:ext>
            </a:extLst>
          </p:cNvPr>
          <p:cNvSpPr>
            <a:spLocks noGrp="1"/>
          </p:cNvSpPr>
          <p:nvPr>
            <p:ph type="title"/>
          </p:nvPr>
        </p:nvSpPr>
        <p:spPr/>
        <p:txBody>
          <a:bodyPr/>
          <a:lstStyle/>
          <a:p>
            <a:pPr algn="ctr"/>
            <a:r>
              <a:rPr lang="en-GB" sz="2300" dirty="0"/>
              <a:t>Talking about the Jisc digital capabilities framework – Part 4</a:t>
            </a:r>
          </a:p>
        </p:txBody>
      </p:sp>
      <p:sp>
        <p:nvSpPr>
          <p:cNvPr id="5" name="Subtitle 1">
            <a:extLst>
              <a:ext uri="{FF2B5EF4-FFF2-40B4-BE49-F238E27FC236}">
                <a16:creationId xmlns:a16="http://schemas.microsoft.com/office/drawing/2014/main" id="{71DEC68E-5894-4EDD-8FEB-29FC61F224A4}"/>
              </a:ext>
            </a:extLst>
          </p:cNvPr>
          <p:cNvSpPr>
            <a:spLocks noGrp="1"/>
          </p:cNvSpPr>
          <p:nvPr>
            <p:ph type="body" idx="13"/>
          </p:nvPr>
        </p:nvSpPr>
        <p:spPr/>
        <p:txBody>
          <a:bodyPr/>
          <a:lstStyle/>
          <a:p>
            <a:pPr algn="ctr"/>
            <a:r>
              <a:rPr lang="en-GB" dirty="0"/>
              <a:t>With Helen Beetham and Shri Footring</a:t>
            </a:r>
          </a:p>
          <a:p>
            <a:pPr algn="ctr"/>
            <a:endParaRPr lang="en-GB" dirty="0"/>
          </a:p>
        </p:txBody>
      </p:sp>
      <p:pic>
        <p:nvPicPr>
          <p:cNvPr id="10" name="Content 1" descr="The Jisc digital capability framework diagram, illustrating the six elements of digital capability. These are: ICT proficiency; digital communication, collaboration and participation; digital learning and teaching; information data and media literacies; digital creation, problem solving and innovation; and digital identity and wellbeing.">
            <a:extLst>
              <a:ext uri="{FF2B5EF4-FFF2-40B4-BE49-F238E27FC236}">
                <a16:creationId xmlns:a16="http://schemas.microsoft.com/office/drawing/2014/main" id="{BE4B7E9E-D30E-4032-AAD2-8AA1B105BB09}"/>
              </a:ext>
            </a:extLst>
          </p:cNvPr>
          <p:cNvPicPr>
            <a:picLocks noGrp="1" noChangeAspect="1"/>
          </p:cNvPicPr>
          <p:nvPr>
            <p:ph idx="1"/>
          </p:nvPr>
        </p:nvPicPr>
        <p:blipFill>
          <a:blip r:embed="rId5"/>
          <a:stretch>
            <a:fillRect/>
          </a:stretch>
        </p:blipFill>
        <p:spPr>
          <a:xfrm>
            <a:off x="3116035" y="946150"/>
            <a:ext cx="2951618" cy="3014663"/>
          </a:xfrm>
        </p:spPr>
      </p:pic>
      <p:pic>
        <p:nvPicPr>
          <p:cNvPr id="3" name="Slide 1 audio" descr="audio narration for slide 1">
            <a:hlinkClick r:id="" action="ppaction://media"/>
            <a:extLst>
              <a:ext uri="{FF2B5EF4-FFF2-40B4-BE49-F238E27FC236}">
                <a16:creationId xmlns:a16="http://schemas.microsoft.com/office/drawing/2014/main" id="{325704B7-681F-424A-B1E1-8F460F8DA17D}"/>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19077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4BBFCF7-8E34-4CC8-A9C4-56E6D78E3DEB}"/>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4">
            <a:extLst>
              <a:ext uri="{FF2B5EF4-FFF2-40B4-BE49-F238E27FC236}">
                <a16:creationId xmlns:a16="http://schemas.microsoft.com/office/drawing/2014/main" id="{DB824E3B-7E9E-4EB4-B222-6CD7B3D551DE}"/>
              </a:ext>
            </a:extLst>
          </p:cNvPr>
          <p:cNvSpPr>
            <a:spLocks noGrp="1"/>
          </p:cNvSpPr>
          <p:nvPr>
            <p:ph type="sldNum" sz="quarter" idx="12"/>
          </p:nvPr>
        </p:nvSpPr>
        <p:spPr/>
        <p:txBody>
          <a:bodyPr/>
          <a:lstStyle/>
          <a:p>
            <a:fld id="{0BD7AF65-ABD8-9745-9161-1D3466EAFE0E}" type="slidenum">
              <a:rPr lang="en-GB" smtClean="0"/>
              <a:t>2</a:t>
            </a:fld>
            <a:endParaRPr lang="en-GB"/>
          </a:p>
        </p:txBody>
      </p:sp>
      <p:sp>
        <p:nvSpPr>
          <p:cNvPr id="2" name="Title 4">
            <a:extLst>
              <a:ext uri="{FF2B5EF4-FFF2-40B4-BE49-F238E27FC236}">
                <a16:creationId xmlns:a16="http://schemas.microsoft.com/office/drawing/2014/main" id="{C522E14D-E5B8-4549-A6FB-4294EE774BA7}"/>
              </a:ext>
            </a:extLst>
          </p:cNvPr>
          <p:cNvSpPr>
            <a:spLocks noGrp="1"/>
          </p:cNvSpPr>
          <p:nvPr>
            <p:ph type="title"/>
          </p:nvPr>
        </p:nvSpPr>
        <p:spPr>
          <a:xfrm>
            <a:off x="339042" y="346930"/>
            <a:ext cx="8608009" cy="341572"/>
          </a:xfrm>
        </p:spPr>
        <p:txBody>
          <a:bodyPr/>
          <a:lstStyle/>
          <a:p>
            <a:r>
              <a:rPr lang="en-GB" sz="2200" dirty="0"/>
              <a:t>There are many examples of digital frameworks …</a:t>
            </a:r>
          </a:p>
        </p:txBody>
      </p:sp>
      <p:pic>
        <p:nvPicPr>
          <p:cNvPr id="11" name="Content Placeholder 10" descr="Eight different digital frameworks.">
            <a:extLst>
              <a:ext uri="{FF2B5EF4-FFF2-40B4-BE49-F238E27FC236}">
                <a16:creationId xmlns:a16="http://schemas.microsoft.com/office/drawing/2014/main" id="{B01ECAB4-7238-46DA-9997-28E84F013B9A}"/>
              </a:ext>
            </a:extLst>
          </p:cNvPr>
          <p:cNvPicPr>
            <a:picLocks noGrp="1" noChangeAspect="1"/>
          </p:cNvPicPr>
          <p:nvPr>
            <p:ph idx="1"/>
          </p:nvPr>
        </p:nvPicPr>
        <p:blipFill>
          <a:blip r:embed="rId5"/>
          <a:stretch>
            <a:fillRect/>
          </a:stretch>
        </p:blipFill>
        <p:spPr>
          <a:xfrm>
            <a:off x="791323" y="775538"/>
            <a:ext cx="7561353" cy="3760588"/>
          </a:xfrm>
        </p:spPr>
      </p:pic>
      <p:pic>
        <p:nvPicPr>
          <p:cNvPr id="5" name="Slide 2 audio" descr="audio narration for slide 2">
            <a:hlinkClick r:id="" action="ppaction://media"/>
            <a:extLst>
              <a:ext uri="{FF2B5EF4-FFF2-40B4-BE49-F238E27FC236}">
                <a16:creationId xmlns:a16="http://schemas.microsoft.com/office/drawing/2014/main" id="{579947A2-1EA7-4891-BD3F-4AA09E7D3867}"/>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241314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53ED-A465-4670-BED9-2C7598220527}"/>
              </a:ext>
            </a:extLst>
          </p:cNvPr>
          <p:cNvSpPr>
            <a:spLocks noGrp="1"/>
          </p:cNvSpPr>
          <p:nvPr>
            <p:ph type="title"/>
          </p:nvPr>
        </p:nvSpPr>
        <p:spPr/>
        <p:txBody>
          <a:bodyPr/>
          <a:lstStyle/>
          <a:p>
            <a:r>
              <a:rPr lang="en-GB" dirty="0"/>
              <a:t>But there is considerable convergence</a:t>
            </a:r>
          </a:p>
        </p:txBody>
      </p:sp>
      <p:sp>
        <p:nvSpPr>
          <p:cNvPr id="3" name="Footer Placeholder 2">
            <a:extLst>
              <a:ext uri="{FF2B5EF4-FFF2-40B4-BE49-F238E27FC236}">
                <a16:creationId xmlns:a16="http://schemas.microsoft.com/office/drawing/2014/main" id="{DC43EDA9-DEBB-4A74-B441-4E22C4D9CBEF}"/>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3">
            <a:extLst>
              <a:ext uri="{FF2B5EF4-FFF2-40B4-BE49-F238E27FC236}">
                <a16:creationId xmlns:a16="http://schemas.microsoft.com/office/drawing/2014/main" id="{A039FD4A-16A8-4263-B45C-B24274B79649}"/>
              </a:ext>
            </a:extLst>
          </p:cNvPr>
          <p:cNvSpPr>
            <a:spLocks noGrp="1"/>
          </p:cNvSpPr>
          <p:nvPr>
            <p:ph type="sldNum" sz="quarter" idx="12"/>
          </p:nvPr>
        </p:nvSpPr>
        <p:spPr/>
        <p:txBody>
          <a:bodyPr/>
          <a:lstStyle/>
          <a:p>
            <a:fld id="{0BD7AF65-ABD8-9745-9161-1D3466EAFE0E}" type="slidenum">
              <a:rPr lang="en-GB" smtClean="0"/>
              <a:t>3</a:t>
            </a:fld>
            <a:endParaRPr lang="en-GB"/>
          </a:p>
        </p:txBody>
      </p:sp>
      <p:pic>
        <p:nvPicPr>
          <p:cNvPr id="5" name="Slide 3 audio" descr="audio narration for slide 3">
            <a:hlinkClick r:id="" action="ppaction://media"/>
            <a:extLst>
              <a:ext uri="{FF2B5EF4-FFF2-40B4-BE49-F238E27FC236}">
                <a16:creationId xmlns:a16="http://schemas.microsoft.com/office/drawing/2014/main" id="{7381B6EE-850A-42F5-AC35-B4FDBDDB8439}"/>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5"/>
          <a:stretch>
            <a:fillRect/>
          </a:stretch>
        </p:blipFill>
        <p:spPr>
          <a:xfrm>
            <a:off x="6650038" y="4578350"/>
            <a:ext cx="609600" cy="609600"/>
          </a:xfrm>
        </p:spPr>
      </p:pic>
      <p:sp>
        <p:nvSpPr>
          <p:cNvPr id="8" name="Content Placeholder 7">
            <a:extLst>
              <a:ext uri="{FF2B5EF4-FFF2-40B4-BE49-F238E27FC236}">
                <a16:creationId xmlns:a16="http://schemas.microsoft.com/office/drawing/2014/main" id="{3DD41EA4-F67C-4D23-8A46-B2E91125CA78}"/>
              </a:ext>
            </a:extLst>
          </p:cNvPr>
          <p:cNvSpPr>
            <a:spLocks noGrp="1"/>
          </p:cNvSpPr>
          <p:nvPr>
            <p:ph idx="16"/>
          </p:nvPr>
        </p:nvSpPr>
        <p:spPr>
          <a:xfrm>
            <a:off x="5587999" y="1112072"/>
            <a:ext cx="3349627" cy="3218628"/>
          </a:xfrm>
        </p:spPr>
        <p:txBody>
          <a:bodyPr/>
          <a:lstStyle/>
          <a:p>
            <a:pPr marL="285750" indent="-285750"/>
            <a:r>
              <a:rPr lang="en-US" sz="1800" dirty="0"/>
              <a:t>Devices and software operations</a:t>
            </a:r>
          </a:p>
          <a:p>
            <a:pPr marL="285750" indent="-285750"/>
            <a:r>
              <a:rPr lang="en-US" sz="1800" dirty="0"/>
              <a:t>Information and data literacy</a:t>
            </a:r>
          </a:p>
          <a:p>
            <a:pPr marL="285750" indent="-285750"/>
            <a:r>
              <a:rPr lang="en-US" sz="1800" dirty="0"/>
              <a:t>Communication and collaboration</a:t>
            </a:r>
          </a:p>
          <a:p>
            <a:pPr marL="285750" indent="-285750"/>
            <a:r>
              <a:rPr lang="en-US" sz="1800" dirty="0"/>
              <a:t>Digital content creation</a:t>
            </a:r>
          </a:p>
          <a:p>
            <a:pPr marL="285750" indent="-285750"/>
            <a:r>
              <a:rPr lang="en-US" sz="1800" dirty="0"/>
              <a:t>Safety</a:t>
            </a:r>
          </a:p>
          <a:p>
            <a:pPr marL="285750" indent="-285750"/>
            <a:r>
              <a:rPr lang="en-US" sz="1800" dirty="0"/>
              <a:t>Problem-solving</a:t>
            </a:r>
          </a:p>
          <a:p>
            <a:pPr marL="285750" indent="-285750"/>
            <a:r>
              <a:rPr lang="en-US" sz="1800" dirty="0"/>
              <a:t>Career-related competences</a:t>
            </a:r>
          </a:p>
          <a:p>
            <a:endParaRPr lang="en-GB" dirty="0"/>
          </a:p>
        </p:txBody>
      </p:sp>
      <p:pic>
        <p:nvPicPr>
          <p:cNvPr id="20" name="Content Placeholder 19" descr="A map of the geographic locations of the countries for which the frameworks have been collected by OECD in 2018">
            <a:extLst>
              <a:ext uri="{FF2B5EF4-FFF2-40B4-BE49-F238E27FC236}">
                <a16:creationId xmlns:a16="http://schemas.microsoft.com/office/drawing/2014/main" id="{051D9E2D-DA0F-4DF7-90B0-0D17B02D2DC8}"/>
              </a:ext>
            </a:extLst>
          </p:cNvPr>
          <p:cNvPicPr>
            <a:picLocks noGrp="1" noChangeAspect="1"/>
          </p:cNvPicPr>
          <p:nvPr>
            <p:ph idx="1"/>
          </p:nvPr>
        </p:nvPicPr>
        <p:blipFill rotWithShape="1">
          <a:blip r:embed="rId6"/>
          <a:srcRect r="18846"/>
          <a:stretch/>
        </p:blipFill>
        <p:spPr>
          <a:xfrm>
            <a:off x="358775" y="872752"/>
            <a:ext cx="5102226" cy="3591299"/>
          </a:xfrm>
        </p:spPr>
      </p:pic>
    </p:spTree>
    <p:extLst>
      <p:ext uri="{BB962C8B-B14F-4D97-AF65-F5344CB8AC3E}">
        <p14:creationId xmlns:p14="http://schemas.microsoft.com/office/powerpoint/2010/main" val="12072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53ED-A465-4670-BED9-2C7598220527}"/>
              </a:ext>
            </a:extLst>
          </p:cNvPr>
          <p:cNvSpPr>
            <a:spLocks noGrp="1"/>
          </p:cNvSpPr>
          <p:nvPr>
            <p:ph type="title"/>
          </p:nvPr>
        </p:nvSpPr>
        <p:spPr/>
        <p:txBody>
          <a:bodyPr/>
          <a:lstStyle/>
          <a:p>
            <a:r>
              <a:rPr lang="en-GB" dirty="0"/>
              <a:t>Example of convergence:</a:t>
            </a:r>
            <a:br>
              <a:rPr lang="en-GB" dirty="0"/>
            </a:br>
            <a:endParaRPr lang="en-GB" dirty="0"/>
          </a:p>
        </p:txBody>
      </p:sp>
      <p:sp>
        <p:nvSpPr>
          <p:cNvPr id="3" name="Footer Placeholder 2">
            <a:extLst>
              <a:ext uri="{FF2B5EF4-FFF2-40B4-BE49-F238E27FC236}">
                <a16:creationId xmlns:a16="http://schemas.microsoft.com/office/drawing/2014/main" id="{DC43EDA9-DEBB-4A74-B441-4E22C4D9CBEF}"/>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3">
            <a:extLst>
              <a:ext uri="{FF2B5EF4-FFF2-40B4-BE49-F238E27FC236}">
                <a16:creationId xmlns:a16="http://schemas.microsoft.com/office/drawing/2014/main" id="{A039FD4A-16A8-4263-B45C-B24274B79649}"/>
              </a:ext>
            </a:extLst>
          </p:cNvPr>
          <p:cNvSpPr>
            <a:spLocks noGrp="1"/>
          </p:cNvSpPr>
          <p:nvPr>
            <p:ph type="sldNum" sz="quarter" idx="12"/>
          </p:nvPr>
        </p:nvSpPr>
        <p:spPr/>
        <p:txBody>
          <a:bodyPr/>
          <a:lstStyle/>
          <a:p>
            <a:fld id="{0BD7AF65-ABD8-9745-9161-1D3466EAFE0E}" type="slidenum">
              <a:rPr lang="en-GB" smtClean="0"/>
              <a:t>4</a:t>
            </a:fld>
            <a:endParaRPr lang="en-GB"/>
          </a:p>
        </p:txBody>
      </p:sp>
      <p:sp>
        <p:nvSpPr>
          <p:cNvPr id="14" name="Text Placeholder 13">
            <a:extLst>
              <a:ext uri="{FF2B5EF4-FFF2-40B4-BE49-F238E27FC236}">
                <a16:creationId xmlns:a16="http://schemas.microsoft.com/office/drawing/2014/main" id="{26F49EBF-00CB-439C-BCD6-BD2812AF59D9}"/>
              </a:ext>
            </a:extLst>
          </p:cNvPr>
          <p:cNvSpPr>
            <a:spLocks noGrp="1"/>
          </p:cNvSpPr>
          <p:nvPr>
            <p:ph type="body" idx="13"/>
          </p:nvPr>
        </p:nvSpPr>
        <p:spPr>
          <a:xfrm>
            <a:off x="358774" y="878309"/>
            <a:ext cx="3032125" cy="1213338"/>
          </a:xfrm>
        </p:spPr>
        <p:txBody>
          <a:bodyPr/>
          <a:lstStyle/>
          <a:p>
            <a:r>
              <a:rPr lang="en-GB" sz="2400" b="0" dirty="0"/>
              <a:t>EU’s (2015-18) </a:t>
            </a:r>
            <a:br>
              <a:rPr lang="en-GB" sz="2400" b="0" dirty="0"/>
            </a:br>
            <a:r>
              <a:rPr lang="en-GB" sz="2400" b="0" dirty="0"/>
              <a:t>DigComp and </a:t>
            </a:r>
            <a:br>
              <a:rPr lang="en-GB" sz="2400" b="0" dirty="0"/>
            </a:br>
            <a:r>
              <a:rPr lang="en-GB" sz="2400" b="0" dirty="0"/>
              <a:t>DigEdu frameworks</a:t>
            </a:r>
          </a:p>
        </p:txBody>
      </p:sp>
      <p:pic>
        <p:nvPicPr>
          <p:cNvPr id="18" name="Slide 4 audio" descr="audio narration for slide 4">
            <a:hlinkClick r:id="" action="ppaction://media"/>
            <a:extLst>
              <a:ext uri="{FF2B5EF4-FFF2-40B4-BE49-F238E27FC236}">
                <a16:creationId xmlns:a16="http://schemas.microsoft.com/office/drawing/2014/main" id="{BEB9581B-F3FC-425B-9847-452218AA5F87}"/>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5"/>
          <a:stretch>
            <a:fillRect/>
          </a:stretch>
        </p:blipFill>
        <p:spPr>
          <a:xfrm>
            <a:off x="6650038" y="4578350"/>
            <a:ext cx="609600" cy="609600"/>
          </a:xfrm>
        </p:spPr>
      </p:pic>
      <p:pic>
        <p:nvPicPr>
          <p:cNvPr id="19" name="Content Placeholder 9" descr="Elements of the EU’s (2015-18) DigComp and DigEdu frameworks">
            <a:extLst>
              <a:ext uri="{FF2B5EF4-FFF2-40B4-BE49-F238E27FC236}">
                <a16:creationId xmlns:a16="http://schemas.microsoft.com/office/drawing/2014/main" id="{B852D419-AAB4-4340-AB82-41FD32B28557}"/>
              </a:ext>
            </a:extLst>
          </p:cNvPr>
          <p:cNvPicPr>
            <a:picLocks noGrp="1" noChangeAspect="1"/>
          </p:cNvPicPr>
          <p:nvPr>
            <p:ph idx="16"/>
          </p:nvPr>
        </p:nvPicPr>
        <p:blipFill>
          <a:blip r:embed="rId6"/>
          <a:stretch>
            <a:fillRect/>
          </a:stretch>
        </p:blipFill>
        <p:spPr>
          <a:xfrm>
            <a:off x="4419600" y="878309"/>
            <a:ext cx="4196423" cy="3565104"/>
          </a:xfrm>
        </p:spPr>
      </p:pic>
    </p:spTree>
    <p:extLst>
      <p:ext uri="{BB962C8B-B14F-4D97-AF65-F5344CB8AC3E}">
        <p14:creationId xmlns:p14="http://schemas.microsoft.com/office/powerpoint/2010/main" val="276297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2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0B1F-63D1-4EDB-A5F9-D4BC1A935FD1}"/>
              </a:ext>
            </a:extLst>
          </p:cNvPr>
          <p:cNvSpPr>
            <a:spLocks noGrp="1"/>
          </p:cNvSpPr>
          <p:nvPr>
            <p:ph type="title"/>
          </p:nvPr>
        </p:nvSpPr>
        <p:spPr>
          <a:xfrm>
            <a:off x="358774" y="339725"/>
            <a:ext cx="8182883" cy="341572"/>
          </a:xfrm>
        </p:spPr>
        <p:txBody>
          <a:bodyPr/>
          <a:lstStyle/>
          <a:p>
            <a:r>
              <a:rPr lang="en-GB" dirty="0"/>
              <a:t>Specific to the education sector</a:t>
            </a:r>
          </a:p>
        </p:txBody>
      </p:sp>
      <p:sp>
        <p:nvSpPr>
          <p:cNvPr id="3" name="Footer Placeholder 2">
            <a:extLst>
              <a:ext uri="{FF2B5EF4-FFF2-40B4-BE49-F238E27FC236}">
                <a16:creationId xmlns:a16="http://schemas.microsoft.com/office/drawing/2014/main" id="{532FC1FA-5A83-4CE6-90A5-4065EB60FA43}"/>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3">
            <a:extLst>
              <a:ext uri="{FF2B5EF4-FFF2-40B4-BE49-F238E27FC236}">
                <a16:creationId xmlns:a16="http://schemas.microsoft.com/office/drawing/2014/main" id="{9380E2DD-184B-4555-A67B-7A6D250E23A1}"/>
              </a:ext>
            </a:extLst>
          </p:cNvPr>
          <p:cNvSpPr>
            <a:spLocks noGrp="1"/>
          </p:cNvSpPr>
          <p:nvPr>
            <p:ph type="sldNum" sz="quarter" idx="12"/>
          </p:nvPr>
        </p:nvSpPr>
        <p:spPr/>
        <p:txBody>
          <a:bodyPr/>
          <a:lstStyle/>
          <a:p>
            <a:fld id="{0BD7AF65-ABD8-9745-9161-1D3466EAFE0E}" type="slidenum">
              <a:rPr lang="en-GB" smtClean="0"/>
              <a:t>5</a:t>
            </a:fld>
            <a:endParaRPr lang="en-GB"/>
          </a:p>
        </p:txBody>
      </p:sp>
      <p:sp>
        <p:nvSpPr>
          <p:cNvPr id="6" name="Content Placeholder 5">
            <a:extLst>
              <a:ext uri="{FF2B5EF4-FFF2-40B4-BE49-F238E27FC236}">
                <a16:creationId xmlns:a16="http://schemas.microsoft.com/office/drawing/2014/main" id="{19BB410F-FBEC-4189-9E1E-39EA1D79F1E3}"/>
              </a:ext>
            </a:extLst>
          </p:cNvPr>
          <p:cNvSpPr>
            <a:spLocks noGrp="1"/>
          </p:cNvSpPr>
          <p:nvPr>
            <p:ph idx="1"/>
          </p:nvPr>
        </p:nvSpPr>
        <p:spPr>
          <a:xfrm>
            <a:off x="358776" y="938321"/>
            <a:ext cx="4391024" cy="3595579"/>
          </a:xfrm>
        </p:spPr>
        <p:txBody>
          <a:bodyPr/>
          <a:lstStyle/>
          <a:p>
            <a:pPr marL="628650" lvl="1" indent="-285750"/>
            <a:r>
              <a:rPr lang="en-GB" sz="1800" dirty="0"/>
              <a:t>Engagement with professional and sector bodies</a:t>
            </a:r>
          </a:p>
          <a:p>
            <a:pPr marL="628650" lvl="1" indent="-285750"/>
            <a:r>
              <a:rPr lang="en-GB" sz="1800" dirty="0"/>
              <a:t>Focus on learning and development</a:t>
            </a:r>
          </a:p>
          <a:p>
            <a:pPr marL="628650" lvl="1" indent="-285750"/>
            <a:r>
              <a:rPr lang="en-GB" sz="1800" dirty="0"/>
              <a:t>Scholarly flavour to definitions</a:t>
            </a:r>
          </a:p>
          <a:p>
            <a:pPr marL="0" indent="0">
              <a:buNone/>
            </a:pPr>
            <a:endParaRPr lang="en-GB" dirty="0"/>
          </a:p>
        </p:txBody>
      </p:sp>
      <p:pic>
        <p:nvPicPr>
          <p:cNvPr id="5" name="Slide 5 audio" descr="audio narration for slide 5">
            <a:hlinkClick r:id="" action="ppaction://media"/>
            <a:extLst>
              <a:ext uri="{FF2B5EF4-FFF2-40B4-BE49-F238E27FC236}">
                <a16:creationId xmlns:a16="http://schemas.microsoft.com/office/drawing/2014/main" id="{CA2AA415-33A9-4A7C-A612-F594E88F192D}"/>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5"/>
          <a:stretch>
            <a:fillRect/>
          </a:stretch>
        </p:blipFill>
        <p:spPr>
          <a:xfrm>
            <a:off x="6650038" y="4578350"/>
            <a:ext cx="609600" cy="609600"/>
          </a:xfrm>
        </p:spPr>
      </p:pic>
      <p:pic>
        <p:nvPicPr>
          <p:cNvPr id="10" name="Content Placeholder 9" descr="The Jisc digital capability framework diagram, illustrating the six elements of digital capability.">
            <a:extLst>
              <a:ext uri="{FF2B5EF4-FFF2-40B4-BE49-F238E27FC236}">
                <a16:creationId xmlns:a16="http://schemas.microsoft.com/office/drawing/2014/main" id="{164B3568-1FDF-4565-98FE-935B70E7F0BD}"/>
              </a:ext>
            </a:extLst>
          </p:cNvPr>
          <p:cNvPicPr>
            <a:picLocks noGrp="1" noChangeAspect="1"/>
          </p:cNvPicPr>
          <p:nvPr>
            <p:ph idx="16"/>
          </p:nvPr>
        </p:nvPicPr>
        <p:blipFill>
          <a:blip r:embed="rId6"/>
          <a:stretch>
            <a:fillRect/>
          </a:stretch>
        </p:blipFill>
        <p:spPr>
          <a:xfrm>
            <a:off x="5072860" y="938321"/>
            <a:ext cx="3608382" cy="3685454"/>
          </a:xfrm>
        </p:spPr>
      </p:pic>
    </p:spTree>
    <p:extLst>
      <p:ext uri="{BB962C8B-B14F-4D97-AF65-F5344CB8AC3E}">
        <p14:creationId xmlns:p14="http://schemas.microsoft.com/office/powerpoint/2010/main" val="17692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94BBFCF7-8E34-4CC8-A9C4-56E6D78E3DEB}"/>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4">
            <a:extLst>
              <a:ext uri="{FF2B5EF4-FFF2-40B4-BE49-F238E27FC236}">
                <a16:creationId xmlns:a16="http://schemas.microsoft.com/office/drawing/2014/main" id="{DB824E3B-7E9E-4EB4-B222-6CD7B3D551DE}"/>
              </a:ext>
            </a:extLst>
          </p:cNvPr>
          <p:cNvSpPr>
            <a:spLocks noGrp="1"/>
          </p:cNvSpPr>
          <p:nvPr>
            <p:ph type="sldNum" sz="quarter" idx="12"/>
          </p:nvPr>
        </p:nvSpPr>
        <p:spPr/>
        <p:txBody>
          <a:bodyPr/>
          <a:lstStyle/>
          <a:p>
            <a:fld id="{0BD7AF65-ABD8-9745-9161-1D3466EAFE0E}" type="slidenum">
              <a:rPr lang="en-GB" smtClean="0"/>
              <a:t>6</a:t>
            </a:fld>
            <a:endParaRPr lang="en-GB"/>
          </a:p>
        </p:txBody>
      </p:sp>
      <p:sp>
        <p:nvSpPr>
          <p:cNvPr id="2" name="Title 4">
            <a:extLst>
              <a:ext uri="{FF2B5EF4-FFF2-40B4-BE49-F238E27FC236}">
                <a16:creationId xmlns:a16="http://schemas.microsoft.com/office/drawing/2014/main" id="{C522E14D-E5B8-4549-A6FB-4294EE774BA7}"/>
              </a:ext>
            </a:extLst>
          </p:cNvPr>
          <p:cNvSpPr>
            <a:spLocks noGrp="1"/>
          </p:cNvSpPr>
          <p:nvPr>
            <p:ph type="title"/>
          </p:nvPr>
        </p:nvSpPr>
        <p:spPr>
          <a:xfrm>
            <a:off x="339042" y="346930"/>
            <a:ext cx="8608009" cy="341572"/>
          </a:xfrm>
        </p:spPr>
        <p:txBody>
          <a:bodyPr/>
          <a:lstStyle/>
          <a:p>
            <a:r>
              <a:rPr lang="en-GB" sz="2200" dirty="0"/>
              <a:t>Focus on key practices in the education sector</a:t>
            </a:r>
          </a:p>
        </p:txBody>
      </p:sp>
      <p:pic>
        <p:nvPicPr>
          <p:cNvPr id="8" name="Content Placeholder 7" descr="The Jisc digital capabilities framework diagram, illustrating the six elements of digital capability, as well as 13 of the sub-elements.">
            <a:extLst>
              <a:ext uri="{FF2B5EF4-FFF2-40B4-BE49-F238E27FC236}">
                <a16:creationId xmlns:a16="http://schemas.microsoft.com/office/drawing/2014/main" id="{D4BF17FD-AEF2-4A8E-83D2-29C2673D77D4}"/>
              </a:ext>
            </a:extLst>
          </p:cNvPr>
          <p:cNvPicPr>
            <a:picLocks noGrp="1" noChangeAspect="1"/>
          </p:cNvPicPr>
          <p:nvPr>
            <p:ph idx="1"/>
          </p:nvPr>
        </p:nvPicPr>
        <p:blipFill>
          <a:blip r:embed="rId5"/>
          <a:stretch>
            <a:fillRect/>
          </a:stretch>
        </p:blipFill>
        <p:spPr>
          <a:xfrm>
            <a:off x="353322" y="620252"/>
            <a:ext cx="8515136" cy="4269248"/>
          </a:xfrm>
        </p:spPr>
      </p:pic>
      <p:pic>
        <p:nvPicPr>
          <p:cNvPr id="10" name="Slide 6 audio" descr="audio narration for slide 6&#10;">
            <a:hlinkClick r:id="" action="ppaction://media"/>
            <a:extLst>
              <a:ext uri="{FF2B5EF4-FFF2-40B4-BE49-F238E27FC236}">
                <a16:creationId xmlns:a16="http://schemas.microsoft.com/office/drawing/2014/main" id="{721327EE-2FDC-4893-AC80-E3EB38806BD0}"/>
              </a:ext>
            </a:extLst>
          </p:cNvPr>
          <p:cNvPicPr>
            <a:picLocks noGrp="1" noChangeAspect="1"/>
          </p:cNvPicPr>
          <p:nvPr>
            <p:ph type="media" sz="quarter" idx="14"/>
            <a:audioFile r:link="rId2"/>
            <p:extLst>
              <p:ext uri="{DAA4B4D4-6D71-4841-9C94-3DE7FCFB9230}">
                <p14:media xmlns:p14="http://schemas.microsoft.com/office/powerpoint/2010/main" r:embed="rId1"/>
              </p:ext>
            </p:extLst>
          </p:nvPr>
        </p:nvPicPr>
        <p:blipFill>
          <a:blip r:embed="rId6"/>
          <a:stretch>
            <a:fillRect/>
          </a:stretch>
        </p:blipFill>
        <p:spPr>
          <a:xfrm>
            <a:off x="6650038" y="4578350"/>
            <a:ext cx="609600" cy="609600"/>
          </a:xfrm>
        </p:spPr>
      </p:pic>
    </p:spTree>
    <p:extLst>
      <p:ext uri="{BB962C8B-B14F-4D97-AF65-F5344CB8AC3E}">
        <p14:creationId xmlns:p14="http://schemas.microsoft.com/office/powerpoint/2010/main" val="106010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0B1F-63D1-4EDB-A5F9-D4BC1A935FD1}"/>
              </a:ext>
            </a:extLst>
          </p:cNvPr>
          <p:cNvSpPr>
            <a:spLocks noGrp="1"/>
          </p:cNvSpPr>
          <p:nvPr>
            <p:ph type="title"/>
          </p:nvPr>
        </p:nvSpPr>
        <p:spPr>
          <a:xfrm>
            <a:off x="358774" y="339725"/>
            <a:ext cx="8182883" cy="341572"/>
          </a:xfrm>
        </p:spPr>
        <p:txBody>
          <a:bodyPr/>
          <a:lstStyle/>
          <a:p>
            <a:r>
              <a:rPr lang="en-GB" dirty="0"/>
              <a:t>Wellbeing is an important element</a:t>
            </a:r>
          </a:p>
        </p:txBody>
      </p:sp>
      <p:sp>
        <p:nvSpPr>
          <p:cNvPr id="3" name="Footer Placeholder 2">
            <a:extLst>
              <a:ext uri="{FF2B5EF4-FFF2-40B4-BE49-F238E27FC236}">
                <a16:creationId xmlns:a16="http://schemas.microsoft.com/office/drawing/2014/main" id="{532FC1FA-5A83-4CE6-90A5-4065EB60FA43}"/>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3">
            <a:extLst>
              <a:ext uri="{FF2B5EF4-FFF2-40B4-BE49-F238E27FC236}">
                <a16:creationId xmlns:a16="http://schemas.microsoft.com/office/drawing/2014/main" id="{9380E2DD-184B-4555-A67B-7A6D250E23A1}"/>
              </a:ext>
            </a:extLst>
          </p:cNvPr>
          <p:cNvSpPr>
            <a:spLocks noGrp="1"/>
          </p:cNvSpPr>
          <p:nvPr>
            <p:ph type="sldNum" sz="quarter" idx="12"/>
          </p:nvPr>
        </p:nvSpPr>
        <p:spPr/>
        <p:txBody>
          <a:bodyPr/>
          <a:lstStyle/>
          <a:p>
            <a:fld id="{0BD7AF65-ABD8-9745-9161-1D3466EAFE0E}" type="slidenum">
              <a:rPr lang="en-GB" smtClean="0"/>
              <a:t>7</a:t>
            </a:fld>
            <a:endParaRPr lang="en-GB"/>
          </a:p>
        </p:txBody>
      </p:sp>
      <p:sp>
        <p:nvSpPr>
          <p:cNvPr id="6" name="Content Placeholder 5">
            <a:extLst>
              <a:ext uri="{FF2B5EF4-FFF2-40B4-BE49-F238E27FC236}">
                <a16:creationId xmlns:a16="http://schemas.microsoft.com/office/drawing/2014/main" id="{19BB410F-FBEC-4189-9E1E-39EA1D79F1E3}"/>
              </a:ext>
            </a:extLst>
          </p:cNvPr>
          <p:cNvSpPr>
            <a:spLocks noGrp="1"/>
          </p:cNvSpPr>
          <p:nvPr>
            <p:ph idx="1"/>
          </p:nvPr>
        </p:nvSpPr>
        <p:spPr>
          <a:xfrm>
            <a:off x="358776" y="938321"/>
            <a:ext cx="4391024" cy="3595579"/>
          </a:xfrm>
        </p:spPr>
        <p:txBody>
          <a:bodyPr/>
          <a:lstStyle/>
          <a:p>
            <a:pPr marL="0" indent="0">
              <a:buNone/>
            </a:pPr>
            <a:r>
              <a:rPr lang="en-GB" sz="2000" dirty="0"/>
              <a:t>Specific to the education sector</a:t>
            </a:r>
          </a:p>
          <a:p>
            <a:pPr marL="628650" lvl="1" indent="-285750"/>
            <a:r>
              <a:rPr lang="en-GB" sz="1800" dirty="0"/>
              <a:t>Engagement with professional and sector bodies</a:t>
            </a:r>
          </a:p>
          <a:p>
            <a:pPr marL="628650" lvl="1" indent="-285750"/>
            <a:r>
              <a:rPr lang="en-GB" sz="1800" dirty="0"/>
              <a:t>Focus on learning and development</a:t>
            </a:r>
          </a:p>
          <a:p>
            <a:pPr marL="628650" lvl="1" indent="-285750"/>
            <a:r>
              <a:rPr lang="en-GB" sz="1800" dirty="0"/>
              <a:t>Scholarly flavour to definitions</a:t>
            </a:r>
          </a:p>
          <a:p>
            <a:pPr marL="0" indent="0">
              <a:buNone/>
            </a:pPr>
            <a:r>
              <a:rPr lang="en-GB" sz="2000" dirty="0"/>
              <a:t>Wellbeing</a:t>
            </a:r>
          </a:p>
          <a:p>
            <a:pPr marL="628650" lvl="1" indent="-285750"/>
            <a:r>
              <a:rPr lang="en-GB" sz="1800" dirty="0"/>
              <a:t>Care for the whole person</a:t>
            </a:r>
          </a:p>
          <a:p>
            <a:pPr marL="628650" lvl="1" indent="-285750"/>
            <a:r>
              <a:rPr lang="en-GB" sz="1800" dirty="0"/>
              <a:t>Responsible for safe, ethical behaviour</a:t>
            </a:r>
          </a:p>
          <a:p>
            <a:pPr marL="0" indent="0">
              <a:buNone/>
            </a:pPr>
            <a:endParaRPr lang="en-GB" dirty="0"/>
          </a:p>
        </p:txBody>
      </p:sp>
      <p:pic>
        <p:nvPicPr>
          <p:cNvPr id="8" name="Slide 7 audio" descr="audio narration for slide 7">
            <a:hlinkClick r:id="" action="ppaction://media"/>
            <a:extLst>
              <a:ext uri="{FF2B5EF4-FFF2-40B4-BE49-F238E27FC236}">
                <a16:creationId xmlns:a16="http://schemas.microsoft.com/office/drawing/2014/main" id="{E0CE0AB9-BBDF-4236-B337-EC7836936BEB}"/>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5"/>
          <a:stretch>
            <a:fillRect/>
          </a:stretch>
        </p:blipFill>
        <p:spPr>
          <a:xfrm>
            <a:off x="6650038" y="4578350"/>
            <a:ext cx="609600" cy="609600"/>
          </a:xfrm>
        </p:spPr>
      </p:pic>
      <p:pic>
        <p:nvPicPr>
          <p:cNvPr id="10" name="Content Placeholder 9" descr="The Jisc digital capability framework diagram, illustrating the six elements of digital capability.">
            <a:extLst>
              <a:ext uri="{FF2B5EF4-FFF2-40B4-BE49-F238E27FC236}">
                <a16:creationId xmlns:a16="http://schemas.microsoft.com/office/drawing/2014/main" id="{164B3568-1FDF-4565-98FE-935B70E7F0BD}"/>
              </a:ext>
            </a:extLst>
          </p:cNvPr>
          <p:cNvPicPr>
            <a:picLocks noGrp="1" noChangeAspect="1"/>
          </p:cNvPicPr>
          <p:nvPr>
            <p:ph idx="16"/>
          </p:nvPr>
        </p:nvPicPr>
        <p:blipFill>
          <a:blip r:embed="rId6"/>
          <a:stretch>
            <a:fillRect/>
          </a:stretch>
        </p:blipFill>
        <p:spPr>
          <a:xfrm>
            <a:off x="5072860" y="938321"/>
            <a:ext cx="3608382" cy="3685454"/>
          </a:xfrm>
        </p:spPr>
      </p:pic>
    </p:spTree>
    <p:extLst>
      <p:ext uri="{BB962C8B-B14F-4D97-AF65-F5344CB8AC3E}">
        <p14:creationId xmlns:p14="http://schemas.microsoft.com/office/powerpoint/2010/main" val="25598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0B1F-63D1-4EDB-A5F9-D4BC1A935FD1}"/>
              </a:ext>
            </a:extLst>
          </p:cNvPr>
          <p:cNvSpPr>
            <a:spLocks noGrp="1"/>
          </p:cNvSpPr>
          <p:nvPr>
            <p:ph type="title"/>
          </p:nvPr>
        </p:nvSpPr>
        <p:spPr>
          <a:xfrm>
            <a:off x="358774" y="339725"/>
            <a:ext cx="8607426" cy="341572"/>
          </a:xfrm>
        </p:spPr>
        <p:txBody>
          <a:bodyPr/>
          <a:lstStyle/>
          <a:p>
            <a:r>
              <a:rPr lang="en-GB" dirty="0"/>
              <a:t>Capability: subject neutrality, social responsibility, context</a:t>
            </a:r>
          </a:p>
        </p:txBody>
      </p:sp>
      <p:sp>
        <p:nvSpPr>
          <p:cNvPr id="3" name="Footer Placeholder 2">
            <a:extLst>
              <a:ext uri="{FF2B5EF4-FFF2-40B4-BE49-F238E27FC236}">
                <a16:creationId xmlns:a16="http://schemas.microsoft.com/office/drawing/2014/main" id="{532FC1FA-5A83-4CE6-90A5-4065EB60FA43}"/>
              </a:ext>
            </a:extLst>
          </p:cNvPr>
          <p:cNvSpPr>
            <a:spLocks noGrp="1"/>
          </p:cNvSpPr>
          <p:nvPr>
            <p:ph type="ftr" sz="quarter" idx="11"/>
          </p:nvPr>
        </p:nvSpPr>
        <p:spPr/>
        <p:txBody>
          <a:bodyPr/>
          <a:lstStyle/>
          <a:p>
            <a:r>
              <a:rPr lang="en-GB"/>
              <a:t>Talking about the framework part 4 - why this framework?</a:t>
            </a:r>
            <a:endParaRPr lang="en-GB" dirty="0"/>
          </a:p>
        </p:txBody>
      </p:sp>
      <p:sp>
        <p:nvSpPr>
          <p:cNvPr id="4" name="Slide Number Placeholder 3">
            <a:extLst>
              <a:ext uri="{FF2B5EF4-FFF2-40B4-BE49-F238E27FC236}">
                <a16:creationId xmlns:a16="http://schemas.microsoft.com/office/drawing/2014/main" id="{9380E2DD-184B-4555-A67B-7A6D250E23A1}"/>
              </a:ext>
            </a:extLst>
          </p:cNvPr>
          <p:cNvSpPr>
            <a:spLocks noGrp="1"/>
          </p:cNvSpPr>
          <p:nvPr>
            <p:ph type="sldNum" sz="quarter" idx="12"/>
          </p:nvPr>
        </p:nvSpPr>
        <p:spPr/>
        <p:txBody>
          <a:bodyPr/>
          <a:lstStyle/>
          <a:p>
            <a:fld id="{0BD7AF65-ABD8-9745-9161-1D3466EAFE0E}" type="slidenum">
              <a:rPr lang="en-GB" smtClean="0"/>
              <a:t>8</a:t>
            </a:fld>
            <a:endParaRPr lang="en-GB"/>
          </a:p>
        </p:txBody>
      </p:sp>
      <p:sp>
        <p:nvSpPr>
          <p:cNvPr id="6" name="Content Placeholder 5">
            <a:extLst>
              <a:ext uri="{FF2B5EF4-FFF2-40B4-BE49-F238E27FC236}">
                <a16:creationId xmlns:a16="http://schemas.microsoft.com/office/drawing/2014/main" id="{19BB410F-FBEC-4189-9E1E-39EA1D79F1E3}"/>
              </a:ext>
            </a:extLst>
          </p:cNvPr>
          <p:cNvSpPr>
            <a:spLocks noGrp="1"/>
          </p:cNvSpPr>
          <p:nvPr>
            <p:ph idx="1"/>
          </p:nvPr>
        </p:nvSpPr>
        <p:spPr>
          <a:xfrm>
            <a:off x="358776" y="938321"/>
            <a:ext cx="5546724" cy="3595579"/>
          </a:xfrm>
        </p:spPr>
        <p:txBody>
          <a:bodyPr/>
          <a:lstStyle/>
          <a:p>
            <a:pPr marL="0" indent="0">
              <a:buNone/>
            </a:pPr>
            <a:r>
              <a:rPr lang="en-GB" sz="1800" dirty="0"/>
              <a:t>Specific to the education sector</a:t>
            </a:r>
          </a:p>
          <a:p>
            <a:pPr marL="628650" lvl="1" indent="-285750"/>
            <a:r>
              <a:rPr lang="en-GB" sz="1600" dirty="0"/>
              <a:t>Engagement with professional and sector bodies</a:t>
            </a:r>
          </a:p>
          <a:p>
            <a:pPr marL="628650" lvl="1" indent="-285750"/>
            <a:r>
              <a:rPr lang="en-GB" sz="1600" dirty="0"/>
              <a:t>Focus on learning and development</a:t>
            </a:r>
          </a:p>
          <a:p>
            <a:pPr marL="628650" lvl="1" indent="-285750"/>
            <a:r>
              <a:rPr lang="en-GB" sz="1600" dirty="0"/>
              <a:t>Scholarly flavour to definitions</a:t>
            </a:r>
          </a:p>
          <a:p>
            <a:pPr marL="0" indent="0">
              <a:buNone/>
            </a:pPr>
            <a:r>
              <a:rPr lang="en-GB" sz="1800" dirty="0"/>
              <a:t>Wellbeing</a:t>
            </a:r>
          </a:p>
          <a:p>
            <a:pPr marL="628650" lvl="1" indent="-285750"/>
            <a:r>
              <a:rPr lang="en-GB" sz="1600" dirty="0"/>
              <a:t>Care for the whole person</a:t>
            </a:r>
          </a:p>
          <a:p>
            <a:pPr marL="628650" lvl="1" indent="-285750"/>
            <a:r>
              <a:rPr lang="en-GB" sz="1600" dirty="0"/>
              <a:t>Responsible for safe, ethical behaviour</a:t>
            </a:r>
          </a:p>
          <a:p>
            <a:pPr marL="0" indent="0">
              <a:buNone/>
            </a:pPr>
            <a:r>
              <a:rPr lang="en-GB" sz="1800" dirty="0"/>
              <a:t>Capability' implies:</a:t>
            </a:r>
          </a:p>
          <a:p>
            <a:pPr marL="628650" lvl="1" indent="-285750"/>
            <a:r>
              <a:rPr lang="en-GB" sz="1600" dirty="0"/>
              <a:t>Subject neutrality</a:t>
            </a:r>
          </a:p>
          <a:p>
            <a:pPr marL="628650" lvl="1" indent="-285750"/>
            <a:r>
              <a:rPr lang="en-GB" sz="1600" dirty="0"/>
              <a:t>Social (not just personal) responsibility</a:t>
            </a:r>
          </a:p>
          <a:p>
            <a:pPr marL="628650" lvl="1" indent="-285750"/>
            <a:r>
              <a:rPr lang="en-GB" sz="1600" dirty="0"/>
              <a:t>Importance of context</a:t>
            </a:r>
          </a:p>
          <a:p>
            <a:pPr marL="628650" lvl="1" indent="-285750"/>
            <a:endParaRPr lang="en-GB" sz="1800" dirty="0"/>
          </a:p>
          <a:p>
            <a:pPr marL="0" indent="0">
              <a:buNone/>
            </a:pPr>
            <a:endParaRPr lang="en-GB" dirty="0"/>
          </a:p>
        </p:txBody>
      </p:sp>
      <p:pic>
        <p:nvPicPr>
          <p:cNvPr id="5" name="Slide 8 audio" descr="audio narration for slide 8&#10;">
            <a:hlinkClick r:id="" action="ppaction://media"/>
            <a:extLst>
              <a:ext uri="{FF2B5EF4-FFF2-40B4-BE49-F238E27FC236}">
                <a16:creationId xmlns:a16="http://schemas.microsoft.com/office/drawing/2014/main" id="{23019C4E-7514-41EF-A919-1668777BD297}"/>
              </a:ext>
            </a:extLst>
          </p:cNvPr>
          <p:cNvPicPr>
            <a:picLocks noGrp="1" noChangeAspect="1"/>
          </p:cNvPicPr>
          <p:nvPr>
            <p:ph type="media" sz="quarter" idx="15"/>
            <a:audioFile r:link="rId2"/>
            <p:extLst>
              <p:ext uri="{DAA4B4D4-6D71-4841-9C94-3DE7FCFB9230}">
                <p14:media xmlns:p14="http://schemas.microsoft.com/office/powerpoint/2010/main" r:embed="rId1"/>
              </p:ext>
            </p:extLst>
          </p:nvPr>
        </p:nvPicPr>
        <p:blipFill>
          <a:blip r:embed="rId5"/>
          <a:stretch>
            <a:fillRect/>
          </a:stretch>
        </p:blipFill>
        <p:spPr>
          <a:xfrm>
            <a:off x="6650038" y="4578350"/>
            <a:ext cx="609600" cy="609600"/>
          </a:xfrm>
        </p:spPr>
      </p:pic>
      <p:pic>
        <p:nvPicPr>
          <p:cNvPr id="10" name="Content Placeholder 9" descr="The Jisc digital capability framework diagram, illustrating the six elements of digital capability.">
            <a:extLst>
              <a:ext uri="{FF2B5EF4-FFF2-40B4-BE49-F238E27FC236}">
                <a16:creationId xmlns:a16="http://schemas.microsoft.com/office/drawing/2014/main" id="{164B3568-1FDF-4565-98FE-935B70E7F0BD}"/>
              </a:ext>
            </a:extLst>
          </p:cNvPr>
          <p:cNvPicPr>
            <a:picLocks noGrp="1" noChangeAspect="1"/>
          </p:cNvPicPr>
          <p:nvPr>
            <p:ph idx="16"/>
          </p:nvPr>
        </p:nvPicPr>
        <p:blipFill>
          <a:blip r:embed="rId6"/>
          <a:stretch>
            <a:fillRect/>
          </a:stretch>
        </p:blipFill>
        <p:spPr>
          <a:xfrm>
            <a:off x="5072860" y="938321"/>
            <a:ext cx="3608382" cy="3685454"/>
          </a:xfrm>
        </p:spPr>
      </p:pic>
    </p:spTree>
    <p:extLst>
      <p:ext uri="{BB962C8B-B14F-4D97-AF65-F5344CB8AC3E}">
        <p14:creationId xmlns:p14="http://schemas.microsoft.com/office/powerpoint/2010/main" val="24725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OV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544DADBA-7B20-43B9-A7D2-09D0D3D88105}"/>
    </a:ext>
  </a:extLst>
</a:theme>
</file>

<file path=ppt/theme/theme2.xml><?xml version="1.0" encoding="utf-8"?>
<a:theme xmlns:a="http://schemas.openxmlformats.org/drawingml/2006/main" name="PLAIN">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CE349583-58EF-42BD-8A34-BE60A1BBED90}"/>
    </a:ext>
  </a:extLst>
</a:theme>
</file>

<file path=ppt/theme/theme3.xml><?xml version="1.0" encoding="utf-8"?>
<a:theme xmlns:a="http://schemas.openxmlformats.org/drawingml/2006/main" name="NAVY">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D24B467F-D050-40E6-8AC2-C443AF5EFC78}"/>
    </a:ext>
  </a:extLst>
</a:theme>
</file>

<file path=ppt/theme/theme4.xml><?xml version="1.0" encoding="utf-8"?>
<a:theme xmlns:a="http://schemas.openxmlformats.org/drawingml/2006/main" name="JAD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7275DFE6-ABC0-411C-9AAA-B2285766D0CC}"/>
    </a:ext>
  </a:extLst>
</a:theme>
</file>

<file path=ppt/theme/theme5.xml><?xml version="1.0" encoding="utf-8"?>
<a:theme xmlns:a="http://schemas.openxmlformats.org/drawingml/2006/main" name="PURPL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63C908BA-6967-4CAA-A75F-B097D56CBD19}"/>
    </a:ext>
  </a:extLst>
</a:theme>
</file>

<file path=ppt/theme/theme6.xml><?xml version="1.0" encoding="utf-8"?>
<a:theme xmlns:a="http://schemas.openxmlformats.org/drawingml/2006/main" name="GRAPE">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8F0077AF-7F64-4295-9038-109644601E95}"/>
    </a:ext>
  </a:extLst>
</a:theme>
</file>

<file path=ppt/theme/theme7.xml><?xml version="1.0" encoding="utf-8"?>
<a:theme xmlns:a="http://schemas.openxmlformats.org/drawingml/2006/main" name="PALE YELLOW">
  <a:themeElements>
    <a:clrScheme name="JISC REBRAND PALETTE 2018">
      <a:dk1>
        <a:srgbClr val="000000"/>
      </a:dk1>
      <a:lt1>
        <a:sysClr val="window" lastClr="FFFFFF"/>
      </a:lt1>
      <a:dk2>
        <a:srgbClr val="CE0F69"/>
      </a:dk2>
      <a:lt2>
        <a:srgbClr val="E62645"/>
      </a:lt2>
      <a:accent1>
        <a:srgbClr val="0D224C"/>
      </a:accent1>
      <a:accent2>
        <a:srgbClr val="00857D"/>
      </a:accent2>
      <a:accent3>
        <a:srgbClr val="6D2077"/>
      </a:accent3>
      <a:accent4>
        <a:srgbClr val="8E1558"/>
      </a:accent4>
      <a:accent5>
        <a:srgbClr val="007DBA"/>
      </a:accent5>
      <a:accent6>
        <a:srgbClr val="F8A800"/>
      </a:accent6>
      <a:hlink>
        <a:srgbClr val="2A4B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_PRESENTATION_TEMPLATE_FEB19_16x9" id="{3CB401D4-962E-4666-9D2D-EDFB3176FCB1}" vid="{79AB5F12-86A4-47DC-8041-5999D996B1A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6BF11B6B083E47BED2456313DAE5EF" ma:contentTypeVersion="15" ma:contentTypeDescription="Create a new document." ma:contentTypeScope="" ma:versionID="d5b2dfd660ad8f0267c97d03ce877f38">
  <xsd:schema xmlns:xsd="http://www.w3.org/2001/XMLSchema" xmlns:xs="http://www.w3.org/2001/XMLSchema" xmlns:p="http://schemas.microsoft.com/office/2006/metadata/properties" xmlns:ns3="d31733f0-324d-4d61-bc5a-662c62d347cb" xmlns:ns4="88bd7b57-2950-49e5-9fde-965518f9d511" targetNamespace="http://schemas.microsoft.com/office/2006/metadata/properties" ma:root="true" ma:fieldsID="0d14f6c4a0729c35022ae4dd24163180" ns3:_="" ns4:_="">
    <xsd:import namespace="d31733f0-324d-4d61-bc5a-662c62d347cb"/>
    <xsd:import namespace="88bd7b57-2950-49e5-9fde-965518f9d51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33f0-324d-4d61-bc5a-662c62d34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bd7b57-2950-49e5-9fde-965518f9d5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9c6cfb5-50bc-4fca-81ee-f60fcea9a64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6EFE76-49DB-478B-84C0-6E65876AF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33f0-324d-4d61-bc5a-662c62d347cb"/>
    <ds:schemaRef ds:uri="88bd7b57-2950-49e5-9fde-965518f9d5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7555EE-2E5B-4CE2-AD77-8C527865EC27}">
  <ds:schemaRefs>
    <ds:schemaRef ds:uri="Microsoft.SharePoint.Taxonomy.ContentTypeSync"/>
  </ds:schemaRefs>
</ds:datastoreItem>
</file>

<file path=customXml/itemProps3.xml><?xml version="1.0" encoding="utf-8"?>
<ds:datastoreItem xmlns:ds="http://schemas.openxmlformats.org/officeDocument/2006/customXml" ds:itemID="{2CD91DD7-4E11-4E00-AF7D-2BBFBF5DD12C}">
  <ds:schemaRefs>
    <ds:schemaRef ds:uri="http://schemas.microsoft.com/sharepoint/v3/contenttype/forms"/>
  </ds:schemaRefs>
</ds:datastoreItem>
</file>

<file path=customXml/itemProps4.xml><?xml version="1.0" encoding="utf-8"?>
<ds:datastoreItem xmlns:ds="http://schemas.openxmlformats.org/officeDocument/2006/customXml" ds:itemID="{F0CAA149-B2E9-45EB-ADFF-C12AFE4EF4BE}">
  <ds:schemaRefs>
    <ds:schemaRef ds:uri="http://schemas.microsoft.com/office/2006/documentManagement/types"/>
    <ds:schemaRef ds:uri="http://schemas.microsoft.com/office/2006/metadata/properties"/>
    <ds:schemaRef ds:uri="http://purl.org/dc/terms/"/>
    <ds:schemaRef ds:uri="d31733f0-324d-4d61-bc5a-662c62d347cb"/>
    <ds:schemaRef ds:uri="http://purl.org/dc/dcmitype/"/>
    <ds:schemaRef ds:uri="http://schemas.microsoft.com/office/infopath/2007/PartnerControls"/>
    <ds:schemaRef ds:uri="http://schemas.openxmlformats.org/package/2006/metadata/core-properties"/>
    <ds:schemaRef ds:uri="88bd7b57-2950-49e5-9fde-965518f9d511"/>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JISC_PRESENTATION_TEMPLATE_FEB19_16x9</Template>
  <TotalTime>371</TotalTime>
  <Words>2255</Words>
  <Application>Microsoft Office PowerPoint</Application>
  <PresentationFormat>On-screen Show (16:9)</PresentationFormat>
  <Paragraphs>131</Paragraphs>
  <Slides>8</Slides>
  <Notes>8</Notes>
  <HiddenSlides>0</HiddenSlides>
  <MMClips>8</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8</vt:i4>
      </vt:variant>
    </vt:vector>
  </HeadingPairs>
  <TitlesOfParts>
    <vt:vector size="18" baseType="lpstr">
      <vt:lpstr>Arial</vt:lpstr>
      <vt:lpstr>Calibri</vt:lpstr>
      <vt:lpstr>Roboto Medium</vt:lpstr>
      <vt:lpstr>COVERS</vt:lpstr>
      <vt:lpstr>PLAIN</vt:lpstr>
      <vt:lpstr>NAVY</vt:lpstr>
      <vt:lpstr>JADE</vt:lpstr>
      <vt:lpstr>PURPLE</vt:lpstr>
      <vt:lpstr>GRAPE</vt:lpstr>
      <vt:lpstr>PALE YELLOW</vt:lpstr>
      <vt:lpstr>Talking about the Jisc digital capabilities framework – Part 4</vt:lpstr>
      <vt:lpstr>There are many examples of digital frameworks …</vt:lpstr>
      <vt:lpstr>But there is considerable convergence</vt:lpstr>
      <vt:lpstr>Example of convergence: </vt:lpstr>
      <vt:lpstr>Specific to the education sector</vt:lpstr>
      <vt:lpstr>Focus on key practices in the education sector</vt:lpstr>
      <vt:lpstr>Wellbeing is an important element</vt:lpstr>
      <vt:lpstr>Capability: subject neutrality, social responsibility, context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Shri Footring</dc:creator>
  <cp:lastModifiedBy>Clare Killen</cp:lastModifiedBy>
  <cp:revision>42</cp:revision>
  <cp:lastPrinted>2018-08-23T11:32:46Z</cp:lastPrinted>
  <dcterms:created xsi:type="dcterms:W3CDTF">2020-02-03T13:26:45Z</dcterms:created>
  <dcterms:modified xsi:type="dcterms:W3CDTF">2020-02-10T15:47:23Z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0x010100356BF11B6B083E47BED2456313DAE5EF</vt:lpwstr>
  </property>
</Properties>
</file>