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5"/>
    <p:sldMasterId id="2147483648" r:id="rId6"/>
    <p:sldMasterId id="2147483652" r:id="rId7"/>
    <p:sldMasterId id="2147483662" r:id="rId8"/>
    <p:sldMasterId id="2147483693" r:id="rId9"/>
    <p:sldMasterId id="2147483698" r:id="rId10"/>
    <p:sldMasterId id="2147483665" r:id="rId11"/>
  </p:sldMasterIdLst>
  <p:notesMasterIdLst>
    <p:notesMasterId r:id="rId21"/>
  </p:notesMasterIdLst>
  <p:handoutMasterIdLst>
    <p:handoutMasterId r:id="rId22"/>
  </p:handoutMasterIdLst>
  <p:sldIdLst>
    <p:sldId id="263" r:id="rId12"/>
    <p:sldId id="281" r:id="rId13"/>
    <p:sldId id="286" r:id="rId14"/>
    <p:sldId id="287" r:id="rId15"/>
    <p:sldId id="288" r:id="rId16"/>
    <p:sldId id="289" r:id="rId17"/>
    <p:sldId id="291" r:id="rId18"/>
    <p:sldId id="292" r:id="rId19"/>
    <p:sldId id="293" r:id="rId2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4" pos="5239" userDrawn="1">
          <p15:clr>
            <a:srgbClr val="A4A3A4"/>
          </p15:clr>
        </p15:guide>
        <p15:guide id="5" pos="2880" userDrawn="1">
          <p15:clr>
            <a:srgbClr val="A4A3A4"/>
          </p15:clr>
        </p15:guide>
        <p15:guide id="6"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898"/>
    <a:srgbClr val="007FB3"/>
    <a:srgbClr val="003D50"/>
    <a:srgbClr val="0D224C"/>
    <a:srgbClr val="384973"/>
    <a:srgbClr val="8E1558"/>
    <a:srgbClr val="A74977"/>
    <a:srgbClr val="F8A900"/>
    <a:srgbClr val="FED9A2"/>
    <a:srgbClr val="007D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47468" autoAdjust="0"/>
  </p:normalViewPr>
  <p:slideViewPr>
    <p:cSldViewPr snapToGrid="0" snapToObjects="1" showGuides="1">
      <p:cViewPr varScale="1">
        <p:scale>
          <a:sx n="42" d="100"/>
          <a:sy n="42" d="100"/>
        </p:scale>
        <p:origin x="2238" y="30"/>
      </p:cViewPr>
      <p:guideLst>
        <p:guide pos="5239"/>
        <p:guide pos="2880"/>
        <p:guide orient="horz" pos="1620"/>
      </p:guideLst>
    </p:cSldViewPr>
  </p:slideViewPr>
  <p:notesTextViewPr>
    <p:cViewPr>
      <p:scale>
        <a:sx n="125" d="100"/>
        <a:sy n="125" d="100"/>
      </p:scale>
      <p:origin x="0" y="0"/>
    </p:cViewPr>
  </p:notesTextViewPr>
  <p:notesViewPr>
    <p:cSldViewPr snapToGrid="0" snapToObjects="1" showGuides="1">
      <p:cViewPr varScale="1">
        <p:scale>
          <a:sx n="162" d="100"/>
          <a:sy n="162" d="100"/>
        </p:scale>
        <p:origin x="555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 Target="slides/slide8.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416490-CC85-444F-957E-7EDE2DF62D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481A4F1-4F56-6840-97A0-5D99C0EA96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498A0A-2E8D-DF4F-9C31-A81C00E300DB}" type="datetimeFigureOut">
              <a:rPr lang="en-GB" smtClean="0"/>
              <a:t>10/02/2020</a:t>
            </a:fld>
            <a:endParaRPr lang="en-GB"/>
          </a:p>
        </p:txBody>
      </p:sp>
      <p:sp>
        <p:nvSpPr>
          <p:cNvPr id="4" name="Footer Placeholder 3">
            <a:extLst>
              <a:ext uri="{FF2B5EF4-FFF2-40B4-BE49-F238E27FC236}">
                <a16:creationId xmlns:a16="http://schemas.microsoft.com/office/drawing/2014/main" id="{EB89A510-34A7-3B44-B012-7C929876E9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C024C06-B906-CB40-A7E2-6054534BD8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633EF-120A-2C48-B885-0B1F58D5D76B}" type="slidenum">
              <a:rPr lang="en-GB" smtClean="0"/>
              <a:t>‹#›</a:t>
            </a:fld>
            <a:endParaRPr lang="en-GB"/>
          </a:p>
        </p:txBody>
      </p:sp>
    </p:spTree>
    <p:extLst>
      <p:ext uri="{BB962C8B-B14F-4D97-AF65-F5344CB8AC3E}">
        <p14:creationId xmlns:p14="http://schemas.microsoft.com/office/powerpoint/2010/main" val="1035568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2C31F-EDF8-D64C-B235-4BEA7689D6AD}" type="datetimeFigureOut">
              <a:rPr lang="en-GB" smtClean="0"/>
              <a:t>10/02/2020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1567F-F019-E948-A7D1-1F94AF06001C}" type="slidenum">
              <a:rPr lang="en-GB" smtClean="0"/>
              <a:t>‹#›</a:t>
            </a:fld>
            <a:endParaRPr lang="en-GB"/>
          </a:p>
        </p:txBody>
      </p:sp>
    </p:spTree>
    <p:extLst>
      <p:ext uri="{BB962C8B-B14F-4D97-AF65-F5344CB8AC3E}">
        <p14:creationId xmlns:p14="http://schemas.microsoft.com/office/powerpoint/2010/main" val="178020089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Shri: </a:t>
            </a:r>
            <a:r>
              <a:rPr lang="en-GB" b="0" dirty="0"/>
              <a:t>I’m here with Helen Beetham, the original architect of the Jisc digital capabilities framework. In this section I am really interested in how the framework was is put together.</a:t>
            </a:r>
            <a:endParaRPr lang="en-GB" b="1" dirty="0"/>
          </a:p>
        </p:txBody>
      </p:sp>
      <p:sp>
        <p:nvSpPr>
          <p:cNvPr id="4" name="Slide Number Placeholder 3"/>
          <p:cNvSpPr>
            <a:spLocks noGrp="1"/>
          </p:cNvSpPr>
          <p:nvPr>
            <p:ph type="sldNum" sz="quarter" idx="5"/>
          </p:nvPr>
        </p:nvSpPr>
        <p:spPr/>
        <p:txBody>
          <a:bodyPr/>
          <a:lstStyle/>
          <a:p>
            <a:fld id="{7311567F-F019-E948-A7D1-1F94AF06001C}" type="slidenum">
              <a:rPr lang="en-GB" smtClean="0"/>
              <a:t>1</a:t>
            </a:fld>
            <a:endParaRPr lang="en-GB"/>
          </a:p>
        </p:txBody>
      </p:sp>
    </p:spTree>
    <p:extLst>
      <p:ext uri="{BB962C8B-B14F-4D97-AF65-F5344CB8AC3E}">
        <p14:creationId xmlns:p14="http://schemas.microsoft.com/office/powerpoint/2010/main" val="40875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Helen: </a:t>
            </a:r>
            <a:r>
              <a:rPr lang="en-GB" b="0" dirty="0"/>
              <a:t>Thanks Shri. So, t</a:t>
            </a:r>
            <a:r>
              <a:rPr lang="en-GB" sz="900" dirty="0"/>
              <a:t>o explain the structure of the framework I need to go backwards a little bit before going forwards and think about another earlier piece of work that I did with Rhona Sharpe and a number of other people, again funded by Jisc, where we were investigating learners experiences of E learning. In particular we were trying to get beyond thinking about functional skills to talk about how digital technologies needed to be really meaningfully embedded into the curriculum. Embedded into kind of meaningful tasks that the students had actually signed up for and would engage with.</a:t>
            </a:r>
          </a:p>
          <a:p>
            <a:endParaRPr lang="en-GB" sz="900" dirty="0"/>
          </a:p>
          <a:p>
            <a:r>
              <a:rPr lang="en-GB" sz="900" dirty="0"/>
              <a:t>We devised this version of Maslow's hierarchy of needs that there's a lot of people will know from basically to training or professional development work and at the bottom you've got basic access. Basic access to digital resources and networks and devices. Built immediately on top of that others were functional skills to engage with the axis that you've got to make it useful. But on top of that, we wanted to start thinking out the situation practices of different subject areas of professional roles where the digital skills you've got can be used can be deployed in a variety of ways to achieve a meaningful outcome something that's meaningful in that setting. And finally at the Top of the pyramid, like Maslow, we had self actualisation although we made that little bit more accessible and we called it identity or identity attributes and I suspect already you can begin to see a few connections with the development model that we have today </a:t>
            </a:r>
            <a:endParaRPr lang="en-GB" b="1" dirty="0"/>
          </a:p>
        </p:txBody>
      </p:sp>
      <p:sp>
        <p:nvSpPr>
          <p:cNvPr id="4" name="Slide Number Placeholder 3"/>
          <p:cNvSpPr>
            <a:spLocks noGrp="1"/>
          </p:cNvSpPr>
          <p:nvPr>
            <p:ph type="sldNum" sz="quarter" idx="5"/>
          </p:nvPr>
        </p:nvSpPr>
        <p:spPr/>
        <p:txBody>
          <a:bodyPr/>
          <a:lstStyle/>
          <a:p>
            <a:fld id="{7311567F-F019-E948-A7D1-1F94AF06001C}" type="slidenum">
              <a:rPr lang="en-GB" smtClean="0"/>
              <a:t>2</a:t>
            </a:fld>
            <a:endParaRPr lang="en-GB"/>
          </a:p>
        </p:txBody>
      </p:sp>
    </p:spTree>
    <p:extLst>
      <p:ext uri="{BB962C8B-B14F-4D97-AF65-F5344CB8AC3E}">
        <p14:creationId xmlns:p14="http://schemas.microsoft.com/office/powerpoint/2010/main" val="1831741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Helen: </a:t>
            </a:r>
            <a:r>
              <a:rPr lang="en-GB" dirty="0"/>
              <a:t>And having made the connection to Maslow we were able to really think about what this looked like in the curriculum, drawing on existing educational pedagogical know how.</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So we could think about how functional skills might be built through intensive scaffolding tasks that might  take place up quite early in a study career. They might be supported by various kinds of professionals, librarians might be involved there, learning support staff might be involved.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As students go through a course of study or a career in a college or university they become progressively more extensive and open ended and authentic and realistic tasks to challenge them. And here they become a variety of the skills they and develop sort of repertoires of using different forms of digital access, different kinds of tools, different kinds of techniques and applying them as spares required by the situation.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So we wanted to include these ideas of the situated practices and the broader, more extensive kind of digital skills without just creating that as an aspiration not showing how they could actually be embedded in different ways in different subject areas </a:t>
            </a:r>
          </a:p>
          <a:p>
            <a:endParaRPr lang="en-GB" b="1" dirty="0"/>
          </a:p>
        </p:txBody>
      </p:sp>
      <p:sp>
        <p:nvSpPr>
          <p:cNvPr id="4" name="Slide Number Placeholder 3"/>
          <p:cNvSpPr>
            <a:spLocks noGrp="1"/>
          </p:cNvSpPr>
          <p:nvPr>
            <p:ph type="sldNum" sz="quarter" idx="5"/>
          </p:nvPr>
        </p:nvSpPr>
        <p:spPr/>
        <p:txBody>
          <a:bodyPr/>
          <a:lstStyle/>
          <a:p>
            <a:fld id="{7311567F-F019-E948-A7D1-1F94AF06001C}" type="slidenum">
              <a:rPr lang="en-GB" smtClean="0"/>
              <a:t>3</a:t>
            </a:fld>
            <a:endParaRPr lang="en-GB"/>
          </a:p>
        </p:txBody>
      </p:sp>
    </p:spTree>
    <p:extLst>
      <p:ext uri="{BB962C8B-B14F-4D97-AF65-F5344CB8AC3E}">
        <p14:creationId xmlns:p14="http://schemas.microsoft.com/office/powerpoint/2010/main" val="4100009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Helen: </a:t>
            </a:r>
            <a:r>
              <a:rPr lang="en-GB" sz="900" dirty="0"/>
              <a:t>So if we go back to the actual framework you can see that the development pyramid is there in the framework it slightly inside out at the bottom layer of the framework, being access and functional skills, is there right in the middle of the digital capability model.</a:t>
            </a:r>
          </a:p>
          <a:p>
            <a:endParaRPr lang="en-GB" sz="900" dirty="0"/>
          </a:p>
          <a:p>
            <a:r>
              <a:rPr lang="en-GB" sz="900" dirty="0"/>
              <a:t>It's the proficiency it’s the productivity, it’s functional skills with ICT that are at the base of everything else.</a:t>
            </a:r>
          </a:p>
          <a:p>
            <a:endParaRPr lang="en-GB" sz="900" dirty="0"/>
          </a:p>
          <a:p>
            <a:r>
              <a:rPr lang="en-GB" sz="900" dirty="0"/>
              <a:t>They might relate to a specific technology or technique and of course the bigger your repertoire of technical skills that easier you're going to find it to adopt new ones, see more situated practices you're going to be able to participate in, the better you're going to be able to judge the tools and skills that you're offered.</a:t>
            </a:r>
          </a:p>
          <a:p>
            <a:endParaRPr lang="en-GB" sz="900" dirty="0"/>
          </a:p>
          <a:p>
            <a:r>
              <a:rPr lang="en-GB" sz="900" dirty="0"/>
              <a:t>So although its technical there's also a kind of mindset involved here, it’s the capacity to adopt new models ideas tools techniques and they come forward to feel confident that you can integrate them into existing practice </a:t>
            </a:r>
            <a:endParaRPr lang="en-GB" b="1" dirty="0"/>
          </a:p>
        </p:txBody>
      </p:sp>
      <p:sp>
        <p:nvSpPr>
          <p:cNvPr id="4" name="Slide Number Placeholder 3"/>
          <p:cNvSpPr>
            <a:spLocks noGrp="1"/>
          </p:cNvSpPr>
          <p:nvPr>
            <p:ph type="sldNum" sz="quarter" idx="5"/>
          </p:nvPr>
        </p:nvSpPr>
        <p:spPr/>
        <p:txBody>
          <a:bodyPr/>
          <a:lstStyle/>
          <a:p>
            <a:fld id="{7311567F-F019-E948-A7D1-1F94AF06001C}" type="slidenum">
              <a:rPr lang="en-GB" smtClean="0"/>
              <a:t>4</a:t>
            </a:fld>
            <a:endParaRPr lang="en-GB"/>
          </a:p>
        </p:txBody>
      </p:sp>
    </p:spTree>
    <p:extLst>
      <p:ext uri="{BB962C8B-B14F-4D97-AF65-F5344CB8AC3E}">
        <p14:creationId xmlns:p14="http://schemas.microsoft.com/office/powerpoint/2010/main" val="1173949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Helen: </a:t>
            </a:r>
            <a:r>
              <a:rPr lang="en-GB" sz="900" b="0" dirty="0"/>
              <a:t>S</a:t>
            </a:r>
            <a:r>
              <a:rPr lang="en-GB" sz="900" dirty="0"/>
              <a:t>o this middle layer of the framework then is the real meat of it. </a:t>
            </a:r>
          </a:p>
          <a:p>
            <a:endParaRPr lang="en-GB" sz="900" dirty="0"/>
          </a:p>
          <a:p>
            <a:r>
              <a:rPr lang="en-GB" sz="900" dirty="0"/>
              <a:t>What we called situated practices or ways of thinking, ways of doing with technology in our pyramid and when I'm working with the framework in the curriculum setting I really focus on these 4 areas and I would call them ways of thinking ways of doing.</a:t>
            </a:r>
          </a:p>
          <a:p>
            <a:endParaRPr lang="en-GB" sz="900" dirty="0"/>
          </a:p>
          <a:p>
            <a:r>
              <a:rPr lang="en-GB" sz="900" dirty="0"/>
              <a:t>They can really only be developed I think in relation to meaningful questions or challenges and perhaps only in specific contexts. The context gives the meaning to the practice and it also gives access to the resource is in the context so in learning would be thinking about access to more knowledgeable other people who want your tutor who might be an expert of some kind. We’ll be thinking that there will be maybe some special methods to learn and some rules about how to apply them, and there’ll be established resources of knowledge and know how around to help you do it </a:t>
            </a:r>
            <a:endParaRPr lang="en-GB" b="1" dirty="0"/>
          </a:p>
        </p:txBody>
      </p:sp>
      <p:sp>
        <p:nvSpPr>
          <p:cNvPr id="4" name="Slide Number Placeholder 3"/>
          <p:cNvSpPr>
            <a:spLocks noGrp="1"/>
          </p:cNvSpPr>
          <p:nvPr>
            <p:ph type="sldNum" sz="quarter" idx="5"/>
          </p:nvPr>
        </p:nvSpPr>
        <p:spPr/>
        <p:txBody>
          <a:bodyPr/>
          <a:lstStyle/>
          <a:p>
            <a:fld id="{7311567F-F019-E948-A7D1-1F94AF06001C}" type="slidenum">
              <a:rPr lang="en-GB" smtClean="0"/>
              <a:t>5</a:t>
            </a:fld>
            <a:endParaRPr lang="en-GB"/>
          </a:p>
        </p:txBody>
      </p:sp>
    </p:spTree>
    <p:extLst>
      <p:ext uri="{BB962C8B-B14F-4D97-AF65-F5344CB8AC3E}">
        <p14:creationId xmlns:p14="http://schemas.microsoft.com/office/powerpoint/2010/main" val="2158070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dirty="0"/>
              <a:t>Helen: </a:t>
            </a:r>
            <a:r>
              <a:rPr lang="en-GB" sz="900" b="0" dirty="0"/>
              <a:t>S</a:t>
            </a:r>
            <a:r>
              <a:rPr lang="en-GB" sz="900" dirty="0"/>
              <a:t>o two of these areas of situated practice I would say tend to be quite specialised and they are i</a:t>
            </a:r>
            <a:r>
              <a:rPr lang="en-GB" dirty="0"/>
              <a:t>nformation data and media literacies and digital creation problem solving research and innovation </a:t>
            </a:r>
          </a:p>
          <a:p>
            <a:endParaRPr lang="en-GB" dirty="0"/>
          </a:p>
          <a:p>
            <a:r>
              <a:rPr lang="en-GB" dirty="0"/>
              <a:t>And when you think about these you’re probably thinking about practices that are really specific to a subject area if you're a student or professional role. This is where the framework really needs translation for the different contexts in which is it is put in to play. </a:t>
            </a:r>
          </a:p>
          <a:p>
            <a:endParaRPr lang="en-GB" dirty="0"/>
          </a:p>
          <a:p>
            <a:r>
              <a:rPr lang="en-GB" dirty="0"/>
              <a:t>So solving problems doesn't really tell you much unless you say what sort of problems? what kind of methods are available? how is the digital changing those methods? how is the digital creating new challenges and problems? </a:t>
            </a:r>
          </a:p>
          <a:p>
            <a:endParaRPr lang="en-GB" dirty="0"/>
          </a:p>
          <a:p>
            <a:r>
              <a:rPr lang="en-GB" dirty="0"/>
              <a:t>What kinds of solutions? how will learners or specialists present those solutions? Will it be through visualizations? Will it be through video? Will it be some kind of coding or whatever. When you think about information data and media literacies similarly they clearly have some kind of ownership in parts of the institution like in learning resource is or in the library but at the same time when you think about setting tasks for students to do, you are always thinking about the subject area and making this task meaningful.</a:t>
            </a:r>
          </a:p>
          <a:p>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6</a:t>
            </a:fld>
            <a:endParaRPr lang="en-GB"/>
          </a:p>
        </p:txBody>
      </p:sp>
    </p:spTree>
    <p:extLst>
      <p:ext uri="{BB962C8B-B14F-4D97-AF65-F5344CB8AC3E}">
        <p14:creationId xmlns:p14="http://schemas.microsoft.com/office/powerpoint/2010/main" val="2912926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Helen:</a:t>
            </a:r>
            <a:r>
              <a:rPr lang="en-GB" b="0" dirty="0"/>
              <a:t> </a:t>
            </a:r>
            <a:r>
              <a:rPr lang="en-GB" sz="900" dirty="0"/>
              <a:t>Then these other two areas of the central circle, participation engagement and learning and development, are perhaps a bit more generic.</a:t>
            </a:r>
          </a:p>
          <a:p>
            <a:endParaRPr lang="en-GB" sz="900" dirty="0"/>
          </a:p>
          <a:p>
            <a:r>
              <a:rPr lang="en-GB" sz="900" dirty="0"/>
              <a:t>As a student I guess you might be developing these things through co-curricular activities as well as through your studies and as a professional they would be quite transferable across different roles.</a:t>
            </a:r>
          </a:p>
          <a:p>
            <a:endParaRPr lang="en-GB" sz="900" dirty="0"/>
          </a:p>
          <a:p>
            <a:r>
              <a:rPr lang="en-GB" sz="900" dirty="0"/>
              <a:t>So we might think about learning practices such as curation, reference management, mode making managing time and tasks, that kind of thing or we might be thinking about professional practices such as collaborating effectively online. These are all changing really profoundly as we have access to digital tools but you can't reduce them to the tools themselves or the technical skills or anything simple and functional.  You can't say they learned once and for all – these are things that you develop over time and across different tasks and settings and we make choices about how we do these things that eventually become features of our personal style</a:t>
            </a:r>
            <a:endParaRPr lang="en-GB" b="1" dirty="0"/>
          </a:p>
        </p:txBody>
      </p:sp>
      <p:sp>
        <p:nvSpPr>
          <p:cNvPr id="4" name="Slide Number Placeholder 3"/>
          <p:cNvSpPr>
            <a:spLocks noGrp="1"/>
          </p:cNvSpPr>
          <p:nvPr>
            <p:ph type="sldNum" sz="quarter" idx="5"/>
          </p:nvPr>
        </p:nvSpPr>
        <p:spPr/>
        <p:txBody>
          <a:bodyPr/>
          <a:lstStyle/>
          <a:p>
            <a:fld id="{7311567F-F019-E948-A7D1-1F94AF06001C}" type="slidenum">
              <a:rPr lang="en-GB" smtClean="0"/>
              <a:t>7</a:t>
            </a:fld>
            <a:endParaRPr lang="en-GB"/>
          </a:p>
        </p:txBody>
      </p:sp>
    </p:spTree>
    <p:extLst>
      <p:ext uri="{BB962C8B-B14F-4D97-AF65-F5344CB8AC3E}">
        <p14:creationId xmlns:p14="http://schemas.microsoft.com/office/powerpoint/2010/main" val="3928582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Helen: </a:t>
            </a:r>
            <a:r>
              <a:rPr lang="en-GB" sz="900" dirty="0"/>
              <a:t> And then finally we come to this outer layer of the framework. The top of the pyramid, the one we called identity or self actualisation in the pyramid and here we’re calling identity and wellbeing.</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t>And this is about what kind of learner, what kind of scholar, what kind of practitioner or professional are you aspiring to become? How are you going to use all your digital resources and skills and capabilities and all your experience of practice to achieve what you want and to be who you want?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t>And of course the study this might be kind of capstone activity or a creative project or perhaps a graduate attribute. And in professional life it might be a professional standard.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t>Wanting to achieve these things at the top of the model or the outside of the model is what motivates us to develop some of those things further in. So we can see that there's a flow in both directions. Motivation flows in from the identity layer towards the component skills and scaffolding a progression flow out up from the baseline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t>Shri: </a:t>
            </a:r>
            <a:r>
              <a:rPr lang="en-GB" sz="900" dirty="0"/>
              <a:t>Thank you Helen </a:t>
            </a:r>
            <a:endParaRPr lang="en-GB" dirty="0"/>
          </a:p>
          <a:p>
            <a:endParaRPr lang="en-GB" b="1" dirty="0"/>
          </a:p>
        </p:txBody>
      </p:sp>
      <p:sp>
        <p:nvSpPr>
          <p:cNvPr id="4" name="Slide Number Placeholder 3"/>
          <p:cNvSpPr>
            <a:spLocks noGrp="1"/>
          </p:cNvSpPr>
          <p:nvPr>
            <p:ph type="sldNum" sz="quarter" idx="5"/>
          </p:nvPr>
        </p:nvSpPr>
        <p:spPr/>
        <p:txBody>
          <a:bodyPr/>
          <a:lstStyle/>
          <a:p>
            <a:fld id="{7311567F-F019-E948-A7D1-1F94AF06001C}" type="slidenum">
              <a:rPr lang="en-GB" smtClean="0"/>
              <a:t>8</a:t>
            </a:fld>
            <a:endParaRPr lang="en-GB"/>
          </a:p>
        </p:txBody>
      </p:sp>
    </p:spTree>
    <p:extLst>
      <p:ext uri="{BB962C8B-B14F-4D97-AF65-F5344CB8AC3E}">
        <p14:creationId xmlns:p14="http://schemas.microsoft.com/office/powerpoint/2010/main" val="187111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audio. This is a reminder </a:t>
            </a:r>
            <a:r>
              <a:rPr lang="en-GB"/>
              <a:t>the full framework </a:t>
            </a:r>
            <a:r>
              <a:rPr lang="en-GB" dirty="0"/>
              <a:t>showing the six elements as well as the fifteen sub-elements discussed.</a:t>
            </a:r>
          </a:p>
        </p:txBody>
      </p:sp>
      <p:sp>
        <p:nvSpPr>
          <p:cNvPr id="4" name="Slide Number Placeholder 3"/>
          <p:cNvSpPr>
            <a:spLocks noGrp="1"/>
          </p:cNvSpPr>
          <p:nvPr>
            <p:ph type="sldNum" sz="quarter" idx="5"/>
          </p:nvPr>
        </p:nvSpPr>
        <p:spPr/>
        <p:txBody>
          <a:bodyPr/>
          <a:lstStyle/>
          <a:p>
            <a:fld id="{7311567F-F019-E948-A7D1-1F94AF06001C}" type="slidenum">
              <a:rPr lang="en-GB" smtClean="0"/>
              <a:t>9</a:t>
            </a:fld>
            <a:endParaRPr lang="en-GB"/>
          </a:p>
        </p:txBody>
      </p:sp>
    </p:spTree>
    <p:extLst>
      <p:ext uri="{BB962C8B-B14F-4D97-AF65-F5344CB8AC3E}">
        <p14:creationId xmlns:p14="http://schemas.microsoft.com/office/powerpoint/2010/main" val="3381711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ustomerservices@jisc.ac.uk"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jisc.ac.uk"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3239D9C-EA5C-4DDB-ACFA-8E457CD8E0F1}"/>
              </a:ext>
            </a:extLst>
          </p:cNvPr>
          <p:cNvSpPr>
            <a:spLocks noGrp="1"/>
          </p:cNvSpPr>
          <p:nvPr>
            <p:ph type="pic" sz="quarter" idx="14" hasCustomPrompt="1"/>
          </p:nvPr>
        </p:nvSpPr>
        <p:spPr>
          <a:xfrm>
            <a:off x="0" y="0"/>
            <a:ext cx="9144000" cy="5143500"/>
          </a:xfrm>
          <a:prstGeom prst="rect">
            <a:avLst/>
          </a:prstGeom>
        </p:spPr>
        <p:txBody>
          <a:bodyPr/>
          <a:lstStyle>
            <a:lvl1pPr>
              <a:defRPr/>
            </a:lvl1pPr>
          </a:lstStyle>
          <a:p>
            <a:r>
              <a:rPr lang="en-GB" dirty="0"/>
              <a:t>Insert background image (via slide master)</a:t>
            </a:r>
          </a:p>
        </p:txBody>
      </p:sp>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358774" y="2995886"/>
            <a:ext cx="5373811" cy="341572"/>
          </a:xfrm>
          <a:prstGeom prst="rect">
            <a:avLst/>
          </a:prstGeom>
        </p:spPr>
        <p:txBody>
          <a:bodyPr lIns="0" tIns="0" rIns="0" bIns="0"/>
          <a:lstStyle>
            <a:lvl1pPr algn="l">
              <a:lnSpc>
                <a:spcPct val="100000"/>
              </a:lnSpc>
              <a:defRPr sz="3100" b="1" i="0">
                <a:solidFill>
                  <a:schemeClr val="tx1"/>
                </a:solidFill>
                <a:latin typeface="+mn-lt"/>
                <a:ea typeface="Roboto Black" panose="02000000000000000000" pitchFamily="2" charset="0"/>
              </a:defRPr>
            </a:lvl1pPr>
          </a:lstStyle>
          <a:p>
            <a:r>
              <a:rPr lang="en-US" dirty="0"/>
              <a:t>Click to edit Master title style (white or black text)</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hasCustomPrompt="1"/>
          </p:nvPr>
        </p:nvSpPr>
        <p:spPr>
          <a:xfrm>
            <a:off x="6877051" y="339726"/>
            <a:ext cx="1908174" cy="542478"/>
          </a:xfrm>
          <a:prstGeom prst="rect">
            <a:avLst/>
          </a:prstGeom>
        </p:spPr>
        <p:txBody>
          <a:bodyPr lIns="0" tIns="0" rIns="0" bIns="0"/>
          <a:lstStyle>
            <a:lvl1pPr marL="36910" indent="0" algn="r" defTabSz="270000">
              <a:lnSpc>
                <a:spcPct val="100000"/>
              </a:lnSpc>
              <a:buNone/>
              <a:tabLst/>
              <a:defRPr sz="1000" b="0" i="0">
                <a:solidFill>
                  <a:schemeClr val="tx1"/>
                </a:solidFill>
                <a:latin typeface="+mn-lt"/>
                <a:ea typeface="Roboto Medium" panose="02000000000000000000" pitchFamily="2" charset="0"/>
              </a:defRPr>
            </a:lvl1pPr>
            <a:lvl2pPr marL="139303" indent="0" defTabSz="270000">
              <a:lnSpc>
                <a:spcPct val="100000"/>
              </a:lnSpc>
              <a:buNone/>
              <a:tabLst/>
              <a:defRPr sz="1000" b="0" i="0">
                <a:solidFill>
                  <a:schemeClr val="tx1"/>
                </a:solidFill>
                <a:latin typeface="Roboto Medium" panose="02000000000000000000" pitchFamily="2" charset="0"/>
                <a:ea typeface="Roboto Medium" panose="02000000000000000000" pitchFamily="2" charset="0"/>
              </a:defRPr>
            </a:lvl2pPr>
            <a:lvl3pPr marL="270271" indent="0" defTabSz="270000">
              <a:lnSpc>
                <a:spcPct val="100000"/>
              </a:lnSpc>
              <a:buNone/>
              <a:tabLst/>
              <a:defRPr sz="1000" b="0" i="0">
                <a:solidFill>
                  <a:schemeClr val="tx1"/>
                </a:solidFill>
                <a:latin typeface="Roboto Medium" panose="02000000000000000000" pitchFamily="2" charset="0"/>
                <a:ea typeface="Roboto Medium" panose="02000000000000000000" pitchFamily="2" charset="0"/>
              </a:defRPr>
            </a:lvl3pPr>
            <a:lvl4pPr marL="402431" indent="0" defTabSz="270000">
              <a:lnSpc>
                <a:spcPct val="100000"/>
              </a:lnSpc>
              <a:buNone/>
              <a:tabLst/>
              <a:defRPr sz="1000" b="0" i="0">
                <a:solidFill>
                  <a:schemeClr val="tx1"/>
                </a:solidFill>
                <a:latin typeface="Roboto Medium" panose="02000000000000000000" pitchFamily="2" charset="0"/>
                <a:ea typeface="Roboto Medium" panose="02000000000000000000" pitchFamily="2" charset="0"/>
              </a:defRPr>
            </a:lvl4pPr>
            <a:lvl5pPr marL="533400" indent="0" defTabSz="270000">
              <a:lnSpc>
                <a:spcPct val="100000"/>
              </a:lnSpc>
              <a:buNone/>
              <a:tabLst/>
              <a:defRPr sz="1000" b="0" i="0">
                <a:solidFill>
                  <a:schemeClr val="tx1"/>
                </a:solidFill>
                <a:latin typeface="Roboto Medium" panose="02000000000000000000" pitchFamily="2" charset="0"/>
                <a:ea typeface="Roboto Medium" panose="02000000000000000000" pitchFamily="2" charset="0"/>
              </a:defRPr>
            </a:lvl5pPr>
          </a:lstStyle>
          <a:p>
            <a:pPr lvl="0"/>
            <a:r>
              <a:rPr lang="en-US" dirty="0"/>
              <a:t>Date / publication (white/black)</a:t>
            </a:r>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358774" y="4105351"/>
            <a:ext cx="6518277"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 (white or black text)</a:t>
            </a:r>
          </a:p>
        </p:txBody>
      </p:sp>
    </p:spTree>
    <p:extLst>
      <p:ext uri="{BB962C8B-B14F-4D97-AF65-F5344CB8AC3E}">
        <p14:creationId xmlns:p14="http://schemas.microsoft.com/office/powerpoint/2010/main" val="1831806424"/>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LUMN &amp;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Content Placeholder 2">
            <a:extLst>
              <a:ext uri="{FF2B5EF4-FFF2-40B4-BE49-F238E27FC236}">
                <a16:creationId xmlns:a16="http://schemas.microsoft.com/office/drawing/2014/main" id="{333DA8FA-7150-4DC1-8728-AA9FC6E69792}"/>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Media Placeholder 3" descr="audio narration for slide">
            <a:extLst>
              <a:ext uri="{FF2B5EF4-FFF2-40B4-BE49-F238E27FC236}">
                <a16:creationId xmlns:a16="http://schemas.microsoft.com/office/drawing/2014/main" id="{A9C0BCD6-2487-4A9C-8198-55DDDC3CBD73}"/>
              </a:ext>
            </a:extLst>
          </p:cNvPr>
          <p:cNvSpPr>
            <a:spLocks noGrp="1"/>
          </p:cNvSpPr>
          <p:nvPr>
            <p:ph type="media" sz="quarter" idx="15"/>
          </p:nvPr>
        </p:nvSpPr>
        <p:spPr>
          <a:xfrm>
            <a:off x="5368066" y="4624388"/>
            <a:ext cx="3173591" cy="358775"/>
          </a:xfrm>
          <a:prstGeom prst="rect">
            <a:avLst/>
          </a:prstGeom>
        </p:spPr>
        <p:txBody>
          <a:bodyPr/>
          <a:lstStyle/>
          <a:p>
            <a:endParaRPr lang="en-GB" dirty="0"/>
          </a:p>
        </p:txBody>
      </p:sp>
      <p:sp>
        <p:nvSpPr>
          <p:cNvPr id="11" name="Content Placeholder 2">
            <a:extLst>
              <a:ext uri="{FF2B5EF4-FFF2-40B4-BE49-F238E27FC236}">
                <a16:creationId xmlns:a16="http://schemas.microsoft.com/office/drawing/2014/main" id="{EDA0E4D2-D7CF-476D-9AB3-0DFBDFFD89B1}"/>
              </a:ext>
            </a:extLst>
          </p:cNvPr>
          <p:cNvSpPr>
            <a:spLocks noGrp="1"/>
          </p:cNvSpPr>
          <p:nvPr>
            <p:ph idx="16"/>
          </p:nvPr>
        </p:nvSpPr>
        <p:spPr>
          <a:xfrm>
            <a:off x="4471174" y="1064820"/>
            <a:ext cx="4314050" cy="3378593"/>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82063432"/>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244335372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1722763087"/>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COLUMN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887794908"/>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UMN &amp; GRAPHIC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102291529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IC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4181309582"/>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JA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3435433018"/>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COLUMN - JA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641970" cy="360000"/>
          </a:xfrm>
          <a:prstGeom prst="rect">
            <a:avLst/>
          </a:prstGeo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a:xfrm>
            <a:off x="358775" y="4623776"/>
            <a:ext cx="198109" cy="360000"/>
          </a:xfrm>
          <a:prstGeom prst="rect">
            <a:avLst/>
          </a:prstGeom>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D7370905-EA8F-408C-AF88-BA9535B1D73D}"/>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07223099"/>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UMN &amp; GRAPHIC - JA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9" name="Content Placeholder 2">
            <a:extLst>
              <a:ext uri="{FF2B5EF4-FFF2-40B4-BE49-F238E27FC236}">
                <a16:creationId xmlns:a16="http://schemas.microsoft.com/office/drawing/2014/main" id="{55CB3130-9E98-460A-9004-89B1D06444C6}"/>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1126268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 - JA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293035036"/>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GNOFF / BACK">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C3DB1F-2F5F-4A41-8446-2FC2ADB977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061" t="86" r="17143"/>
          <a:stretch/>
        </p:blipFill>
        <p:spPr>
          <a:xfrm>
            <a:off x="3606018" y="0"/>
            <a:ext cx="5537982" cy="5143500"/>
          </a:xfrm>
          <a:prstGeom prst="rect">
            <a:avLst/>
          </a:prstGeom>
        </p:spPr>
      </p:pic>
      <p:sp>
        <p:nvSpPr>
          <p:cNvPr id="14" name="Rectangle 13">
            <a:extLst>
              <a:ext uri="{FF2B5EF4-FFF2-40B4-BE49-F238E27FC236}">
                <a16:creationId xmlns:a16="http://schemas.microsoft.com/office/drawing/2014/main" id="{7848E224-0843-40D6-A276-7E4F01A610D6}"/>
              </a:ext>
            </a:extLst>
          </p:cNvPr>
          <p:cNvSpPr/>
          <p:nvPr userDrawn="1"/>
        </p:nvSpPr>
        <p:spPr>
          <a:xfrm>
            <a:off x="877" y="0"/>
            <a:ext cx="3641970" cy="5143498"/>
          </a:xfrm>
          <a:prstGeom prst="rect">
            <a:avLst/>
          </a:prstGeom>
          <a:solidFill>
            <a:srgbClr val="F8A8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 name="Text Placeholder 2">
            <a:extLst>
              <a:ext uri="{FF2B5EF4-FFF2-40B4-BE49-F238E27FC236}">
                <a16:creationId xmlns:a16="http://schemas.microsoft.com/office/drawing/2014/main" id="{B83C6179-DD0A-490F-BDCC-39DCE0DD2EF1}"/>
              </a:ext>
            </a:extLst>
          </p:cNvPr>
          <p:cNvSpPr>
            <a:spLocks noGrp="1"/>
          </p:cNvSpPr>
          <p:nvPr>
            <p:ph type="body" idx="13"/>
          </p:nvPr>
        </p:nvSpPr>
        <p:spPr>
          <a:xfrm>
            <a:off x="358774" y="1034878"/>
            <a:ext cx="3097189"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Text Placeholder 2">
            <a:extLst>
              <a:ext uri="{FF2B5EF4-FFF2-40B4-BE49-F238E27FC236}">
                <a16:creationId xmlns:a16="http://schemas.microsoft.com/office/drawing/2014/main" id="{67789889-646E-4B2E-9D5C-573B0D05460D}"/>
              </a:ext>
            </a:extLst>
          </p:cNvPr>
          <p:cNvSpPr>
            <a:spLocks noGrp="1"/>
          </p:cNvSpPr>
          <p:nvPr>
            <p:ph type="body" idx="14"/>
          </p:nvPr>
        </p:nvSpPr>
        <p:spPr>
          <a:xfrm>
            <a:off x="358774" y="1400971"/>
            <a:ext cx="3097189"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Text Placeholder 2">
            <a:extLst>
              <a:ext uri="{FF2B5EF4-FFF2-40B4-BE49-F238E27FC236}">
                <a16:creationId xmlns:a16="http://schemas.microsoft.com/office/drawing/2014/main" id="{02652D3B-FC2F-4D4C-BC2F-484950BD270E}"/>
              </a:ext>
            </a:extLst>
          </p:cNvPr>
          <p:cNvSpPr>
            <a:spLocks noGrp="1"/>
          </p:cNvSpPr>
          <p:nvPr>
            <p:ph type="body" idx="15"/>
          </p:nvPr>
        </p:nvSpPr>
        <p:spPr>
          <a:xfrm>
            <a:off x="358774" y="1765311"/>
            <a:ext cx="3097189"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cxnSp>
        <p:nvCxnSpPr>
          <p:cNvPr id="19" name="Straight Connector 15">
            <a:extLst>
              <a:ext uri="{FF2B5EF4-FFF2-40B4-BE49-F238E27FC236}">
                <a16:creationId xmlns:a16="http://schemas.microsoft.com/office/drawing/2014/main" id="{87C38241-24AF-4CE0-980A-71A16D93C1C4}"/>
              </a:ext>
            </a:extLst>
          </p:cNvPr>
          <p:cNvCxnSpPr>
            <a:cxnSpLocks noChangeShapeType="1"/>
          </p:cNvCxnSpPr>
          <p:nvPr userDrawn="1"/>
        </p:nvCxnSpPr>
        <p:spPr bwMode="auto">
          <a:xfrm>
            <a:off x="365955" y="2249488"/>
            <a:ext cx="29520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20" name="Text Placeholder 2">
            <a:extLst>
              <a:ext uri="{FF2B5EF4-FFF2-40B4-BE49-F238E27FC236}">
                <a16:creationId xmlns:a16="http://schemas.microsoft.com/office/drawing/2014/main" id="{71A88A6C-BDD3-4D52-BD09-C40E6D3C83A6}"/>
              </a:ext>
            </a:extLst>
          </p:cNvPr>
          <p:cNvSpPr>
            <a:spLocks noGrp="1"/>
          </p:cNvSpPr>
          <p:nvPr>
            <p:ph type="body" idx="16" hasCustomPrompt="1"/>
          </p:nvPr>
        </p:nvSpPr>
        <p:spPr>
          <a:xfrm>
            <a:off x="365955" y="2468230"/>
            <a:ext cx="3097189" cy="255741"/>
          </a:xfrm>
          <a:prstGeom prst="rect">
            <a:avLst/>
          </a:prstGeom>
        </p:spPr>
        <p:txBody>
          <a:bodyPr lIns="0" tIns="0" rIns="0" bIns="0" anchor="t" anchorCtr="0"/>
          <a:lstStyle>
            <a:lvl1pPr marL="0" indent="0">
              <a:buNone/>
              <a:defRPr sz="12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One </a:t>
            </a:r>
            <a:r>
              <a:rPr lang="en-GB" dirty="0" err="1"/>
              <a:t>Castlepark</a:t>
            </a:r>
            <a:r>
              <a:rPr lang="en-GB" dirty="0"/>
              <a:t> Tower Hill Bristol BS2 0JA</a:t>
            </a:r>
          </a:p>
        </p:txBody>
      </p:sp>
      <p:sp>
        <p:nvSpPr>
          <p:cNvPr id="21" name="Text Placeholder 2">
            <a:extLst>
              <a:ext uri="{FF2B5EF4-FFF2-40B4-BE49-F238E27FC236}">
                <a16:creationId xmlns:a16="http://schemas.microsoft.com/office/drawing/2014/main" id="{E1AA825B-E050-4FEA-9752-6FAEE5EBA666}"/>
              </a:ext>
            </a:extLst>
          </p:cNvPr>
          <p:cNvSpPr>
            <a:spLocks noGrp="1"/>
          </p:cNvSpPr>
          <p:nvPr>
            <p:ph type="body" idx="17" hasCustomPrompt="1"/>
          </p:nvPr>
        </p:nvSpPr>
        <p:spPr>
          <a:xfrm>
            <a:off x="365955" y="2849077"/>
            <a:ext cx="3097189" cy="255741"/>
          </a:xfrm>
          <a:prstGeom prst="rect">
            <a:avLst/>
          </a:prstGeom>
        </p:spPr>
        <p:txBody>
          <a:bodyPr lIns="0" tIns="0" rIns="0" bIns="0" anchor="t" anchorCtr="0"/>
          <a:lstStyle>
            <a:lvl1pPr marL="0" indent="0">
              <a:buNone/>
              <a:defRPr sz="12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T 020 3697 5800</a:t>
            </a:r>
          </a:p>
        </p:txBody>
      </p:sp>
      <p:sp>
        <p:nvSpPr>
          <p:cNvPr id="23" name="TextBox 22">
            <a:extLst>
              <a:ext uri="{FF2B5EF4-FFF2-40B4-BE49-F238E27FC236}">
                <a16:creationId xmlns:a16="http://schemas.microsoft.com/office/drawing/2014/main" id="{8A582BB2-CAF7-4EC8-851F-180E70D5FB8B}"/>
              </a:ext>
            </a:extLst>
          </p:cNvPr>
          <p:cNvSpPr txBox="1"/>
          <p:nvPr userDrawn="1"/>
        </p:nvSpPr>
        <p:spPr>
          <a:xfrm>
            <a:off x="365955" y="3305908"/>
            <a:ext cx="2499165" cy="184666"/>
          </a:xfrm>
          <a:prstGeom prst="rect">
            <a:avLst/>
          </a:prstGeom>
          <a:noFill/>
        </p:spPr>
        <p:txBody>
          <a:bodyPr wrap="square" lIns="0" tIns="0" rIns="0" bIns="0" rtlCol="0">
            <a:spAutoFit/>
          </a:bodyPr>
          <a:lstStyle/>
          <a:p>
            <a:r>
              <a:rPr lang="en-GB" sz="1200" b="1" dirty="0">
                <a:solidFill>
                  <a:srgbClr val="2A4898"/>
                </a:solidFill>
                <a:latin typeface="+mn-lt"/>
                <a:ea typeface="Roboto Medium" panose="02000000000000000000" pitchFamily="2" charset="0"/>
                <a:hlinkClick r:id="rId3">
                  <a:extLst>
                    <a:ext uri="{A12FA001-AC4F-418D-AE19-62706E023703}">
                      <ahyp:hlinkClr xmlns:ahyp="http://schemas.microsoft.com/office/drawing/2018/hyperlinkcolor" val="tx"/>
                    </a:ext>
                  </a:extLst>
                </a:hlinkClick>
              </a:rPr>
              <a:t>customerservices@jisc.ac.uk</a:t>
            </a:r>
            <a:endParaRPr lang="en-GB" sz="1200" b="1" dirty="0">
              <a:solidFill>
                <a:srgbClr val="2A4898"/>
              </a:solidFill>
              <a:latin typeface="+mn-lt"/>
              <a:ea typeface="Roboto Medium" panose="02000000000000000000" pitchFamily="2" charset="0"/>
            </a:endParaRPr>
          </a:p>
        </p:txBody>
      </p:sp>
      <p:sp>
        <p:nvSpPr>
          <p:cNvPr id="24" name="TextBox 23">
            <a:extLst>
              <a:ext uri="{FF2B5EF4-FFF2-40B4-BE49-F238E27FC236}">
                <a16:creationId xmlns:a16="http://schemas.microsoft.com/office/drawing/2014/main" id="{2DDF8DAE-180A-4A80-948F-DF49A8732151}"/>
              </a:ext>
            </a:extLst>
          </p:cNvPr>
          <p:cNvSpPr txBox="1"/>
          <p:nvPr userDrawn="1"/>
        </p:nvSpPr>
        <p:spPr>
          <a:xfrm>
            <a:off x="365955" y="3612192"/>
            <a:ext cx="2499165" cy="184666"/>
          </a:xfrm>
          <a:prstGeom prst="rect">
            <a:avLst/>
          </a:prstGeom>
          <a:noFill/>
        </p:spPr>
        <p:txBody>
          <a:bodyPr wrap="square" lIns="0" tIns="0" rIns="0" bIns="0" rtlCol="0">
            <a:spAutoFit/>
          </a:bodyPr>
          <a:lstStyle/>
          <a:p>
            <a:r>
              <a:rPr lang="en-GB" sz="1200" b="1" dirty="0">
                <a:solidFill>
                  <a:srgbClr val="2A4898"/>
                </a:solidFill>
                <a:latin typeface="+mn-lt"/>
                <a:ea typeface="Roboto Medium" panose="02000000000000000000" pitchFamily="2" charset="0"/>
                <a:hlinkClick r:id="rId4" action="ppaction://hlinkfile">
                  <a:extLst>
                    <a:ext uri="{A12FA001-AC4F-418D-AE19-62706E023703}">
                      <ahyp:hlinkClr xmlns:ahyp="http://schemas.microsoft.com/office/drawing/2018/hyperlinkcolor" val="tx"/>
                    </a:ext>
                  </a:extLst>
                </a:hlinkClick>
              </a:rPr>
              <a:t>jisc.ac.uk</a:t>
            </a:r>
            <a:endParaRPr lang="en-GB" sz="1200" b="1" dirty="0">
              <a:solidFill>
                <a:srgbClr val="2A4898"/>
              </a:solidFill>
              <a:latin typeface="+mn-lt"/>
              <a:ea typeface="Roboto Medium" panose="02000000000000000000" pitchFamily="2" charset="0"/>
            </a:endParaRPr>
          </a:p>
        </p:txBody>
      </p:sp>
    </p:spTree>
    <p:extLst>
      <p:ext uri="{BB962C8B-B14F-4D97-AF65-F5344CB8AC3E}">
        <p14:creationId xmlns:p14="http://schemas.microsoft.com/office/powerpoint/2010/main" val="3414794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3056792519"/>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COLUMN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641970" cy="360000"/>
          </a:xfrm>
          <a:prstGeom prst="rect">
            <a:avLst/>
          </a:prstGeo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a:xfrm>
            <a:off x="358775" y="4623776"/>
            <a:ext cx="198109" cy="360000"/>
          </a:xfrm>
          <a:prstGeom prst="rect">
            <a:avLst/>
          </a:prstGeom>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ABBF1310-C6E8-4747-8F27-E8B3BAE2CD43}"/>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2520014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UMN &amp; GRAPHIC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9" name="Content Placeholder 2">
            <a:extLst>
              <a:ext uri="{FF2B5EF4-FFF2-40B4-BE49-F238E27FC236}">
                <a16:creationId xmlns:a16="http://schemas.microsoft.com/office/drawing/2014/main" id="{3368455E-248E-4A62-84CB-1504411DD432}"/>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3852958"/>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C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10242343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GR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1005669131"/>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NGLE COLUMN - GR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641970" cy="360000"/>
          </a:xfrm>
          <a:prstGeom prst="rect">
            <a:avLst/>
          </a:prstGeo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a:xfrm>
            <a:off x="358775" y="4623776"/>
            <a:ext cx="198109" cy="360000"/>
          </a:xfrm>
          <a:prstGeom prst="rect">
            <a:avLst/>
          </a:prstGeom>
        </p:spPr>
        <p:txBody>
          <a:bodyPr/>
          <a:lstStyle/>
          <a:p>
            <a:fld id="{0BD7AF65-ABD8-9745-9161-1D3466EAFE0E}" type="slidenum">
              <a:rPr lang="en-GB" smtClean="0"/>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102810A4-96FB-42BF-AA7B-3057FF99AC6B}"/>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4800510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 &amp; GRAPHIC - GR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9" name="Content Placeholder 2">
            <a:extLst>
              <a:ext uri="{FF2B5EF4-FFF2-40B4-BE49-F238E27FC236}">
                <a16:creationId xmlns:a16="http://schemas.microsoft.com/office/drawing/2014/main" id="{F235B841-1D1F-46DF-839D-40ADD4D36BA1}"/>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6186482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IC - GR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dirty="0"/>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1142319169"/>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 PAL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2295955569"/>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COLUMN - PAL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solidFill>
                  <a:schemeClr val="tx1"/>
                </a:solidFill>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lvl1pPr>
              <a:defRPr>
                <a:solidFill>
                  <a:schemeClr val="tx1"/>
                </a:solidFill>
              </a:defRPr>
            </a:lvl1pPr>
          </a:lstStyle>
          <a:p>
            <a:fld id="{0BD7AF65-ABD8-9745-9161-1D3466EAFE0E}" type="slidenum">
              <a:rPr lang="en-GB" smtClean="0"/>
              <a:pPr/>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8DA157DE-7020-4FC1-84EC-74C89F24A6F1}"/>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7214310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1088341610"/>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UMN &amp; GRAPHIC - PAL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solidFill>
                  <a:schemeClr val="tx1"/>
                </a:solidFill>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lvl1pPr>
              <a:defRPr>
                <a:solidFill>
                  <a:schemeClr val="tx1"/>
                </a:solidFill>
              </a:defRPr>
            </a:lvl1pPr>
          </a:lstStyle>
          <a:p>
            <a:fld id="{0BD7AF65-ABD8-9745-9161-1D3466EAFE0E}" type="slidenum">
              <a:rPr lang="en-GB" smtClean="0"/>
              <a:pPr/>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9" name="Content Placeholder 2">
            <a:extLst>
              <a:ext uri="{FF2B5EF4-FFF2-40B4-BE49-F238E27FC236}">
                <a16:creationId xmlns:a16="http://schemas.microsoft.com/office/drawing/2014/main" id="{EC013441-BF5B-4FB2-9553-87D53D6A71E6}"/>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93170809"/>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PHIC - PAL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4071453824"/>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01DE75C-9D45-4CFA-BB77-7A8A519AF237}"/>
              </a:ext>
            </a:extLst>
          </p:cNvPr>
          <p:cNvSpPr>
            <a:spLocks noGrp="1"/>
          </p:cNvSpPr>
          <p:nvPr>
            <p:ph type="pic" sz="quarter" idx="13" hasCustomPrompt="1"/>
          </p:nvPr>
        </p:nvSpPr>
        <p:spPr>
          <a:xfrm>
            <a:off x="0" y="0"/>
            <a:ext cx="9144000" cy="5143500"/>
          </a:xfrm>
          <a:prstGeom prst="rect">
            <a:avLst/>
          </a:prstGeom>
        </p:spPr>
        <p:txBody>
          <a:bodyPr/>
          <a:lstStyle>
            <a:lvl1pPr>
              <a:defRPr/>
            </a:lvl1pPr>
          </a:lstStyle>
          <a:p>
            <a:r>
              <a:rPr lang="en-GB" dirty="0"/>
              <a:t>Insert full bleed image</a:t>
            </a:r>
          </a:p>
        </p:txBody>
      </p:sp>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a:p>
        </p:txBody>
      </p:sp>
    </p:spTree>
    <p:extLst>
      <p:ext uri="{BB962C8B-B14F-4D97-AF65-F5344CB8AC3E}">
        <p14:creationId xmlns:p14="http://schemas.microsoft.com/office/powerpoint/2010/main" val="2914367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8433316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8465912" cy="341572"/>
          </a:xfrm>
          <a:prstGeom prst="rect">
            <a:avLst/>
          </a:prstGeom>
        </p:spPr>
        <p:txBody>
          <a:bodyPr lIns="0" tIns="0" rIns="0" bIns="0"/>
          <a:lstStyle>
            <a:lvl1pPr algn="l">
              <a:lnSpc>
                <a:spcPct val="100000"/>
              </a:lnSpc>
              <a:defRPr sz="23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3" y="4184227"/>
            <a:ext cx="8465913"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p:nvPr>
        </p:nvSpPr>
        <p:spPr>
          <a:xfrm>
            <a:off x="358772" y="946815"/>
            <a:ext cx="8465913"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Media Placeholder 3">
            <a:extLst>
              <a:ext uri="{FF2B5EF4-FFF2-40B4-BE49-F238E27FC236}">
                <a16:creationId xmlns:a16="http://schemas.microsoft.com/office/drawing/2014/main" id="{843E85C4-201A-4844-826A-3ADA94146DE1}"/>
              </a:ext>
            </a:extLst>
          </p:cNvPr>
          <p:cNvSpPr>
            <a:spLocks noGrp="1"/>
          </p:cNvSpPr>
          <p:nvPr>
            <p:ph type="media" sz="quarter" idx="14"/>
          </p:nvPr>
        </p:nvSpPr>
        <p:spPr>
          <a:xfrm>
            <a:off x="5368066" y="4624388"/>
            <a:ext cx="3173591" cy="358775"/>
          </a:xfrm>
          <a:prstGeom prst="rect">
            <a:avLst/>
          </a:prstGeom>
        </p:spPr>
        <p:txBody>
          <a:bodyPr/>
          <a:lstStyle/>
          <a:p>
            <a:endParaRPr lang="en-GB" dirty="0"/>
          </a:p>
        </p:txBody>
      </p:sp>
    </p:spTree>
    <p:extLst>
      <p:ext uri="{BB962C8B-B14F-4D97-AF65-F5344CB8AC3E}">
        <p14:creationId xmlns:p14="http://schemas.microsoft.com/office/powerpoint/2010/main" val="681030375"/>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8465912" cy="341572"/>
          </a:xfrm>
          <a:prstGeom prst="rect">
            <a:avLst/>
          </a:prstGeom>
        </p:spPr>
        <p:txBody>
          <a:bodyPr lIns="0" tIns="0" rIns="0" bIns="0"/>
          <a:lstStyle>
            <a:lvl1pPr algn="l">
              <a:lnSpc>
                <a:spcPct val="100000"/>
              </a:lnSpc>
              <a:defRPr sz="23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3" y="4184227"/>
            <a:ext cx="8465913"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p:nvPr>
        </p:nvSpPr>
        <p:spPr>
          <a:xfrm>
            <a:off x="358773" y="946815"/>
            <a:ext cx="4213228"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a:extLst>
              <a:ext uri="{FF2B5EF4-FFF2-40B4-BE49-F238E27FC236}">
                <a16:creationId xmlns:a16="http://schemas.microsoft.com/office/drawing/2014/main" id="{7902F18F-9FB8-4118-8E60-A696922BC805}"/>
              </a:ext>
            </a:extLst>
          </p:cNvPr>
          <p:cNvSpPr>
            <a:spLocks noGrp="1"/>
          </p:cNvSpPr>
          <p:nvPr>
            <p:ph type="pic" sz="quarter" idx="15"/>
          </p:nvPr>
        </p:nvSpPr>
        <p:spPr>
          <a:xfrm>
            <a:off x="4722813" y="946150"/>
            <a:ext cx="4102100" cy="1625600"/>
          </a:xfrm>
          <a:prstGeom prst="rect">
            <a:avLst/>
          </a:prstGeom>
        </p:spPr>
        <p:txBody>
          <a:bodyPr/>
          <a:lstStyle/>
          <a:p>
            <a:endParaRPr lang="en-GB"/>
          </a:p>
        </p:txBody>
      </p:sp>
      <p:sp>
        <p:nvSpPr>
          <p:cNvPr id="11" name="Picture Placeholder 10">
            <a:extLst>
              <a:ext uri="{FF2B5EF4-FFF2-40B4-BE49-F238E27FC236}">
                <a16:creationId xmlns:a16="http://schemas.microsoft.com/office/drawing/2014/main" id="{224D9A8A-65A8-42CB-B45D-7289B50BC742}"/>
              </a:ext>
            </a:extLst>
          </p:cNvPr>
          <p:cNvSpPr>
            <a:spLocks noGrp="1"/>
          </p:cNvSpPr>
          <p:nvPr>
            <p:ph type="pic" sz="quarter" idx="16"/>
          </p:nvPr>
        </p:nvSpPr>
        <p:spPr>
          <a:xfrm>
            <a:off x="4722813" y="2571750"/>
            <a:ext cx="4102100" cy="1389063"/>
          </a:xfrm>
          <a:prstGeom prst="rect">
            <a:avLst/>
          </a:prstGeom>
        </p:spPr>
        <p:txBody>
          <a:bodyPr/>
          <a:lstStyle/>
          <a:p>
            <a:endParaRPr lang="en-GB"/>
          </a:p>
        </p:txBody>
      </p:sp>
      <p:sp>
        <p:nvSpPr>
          <p:cNvPr id="10" name="Media Placeholder 3">
            <a:extLst>
              <a:ext uri="{FF2B5EF4-FFF2-40B4-BE49-F238E27FC236}">
                <a16:creationId xmlns:a16="http://schemas.microsoft.com/office/drawing/2014/main" id="{1C84F9C1-ABA1-49FC-AF59-B7FD9BECA225}"/>
              </a:ext>
            </a:extLst>
          </p:cNvPr>
          <p:cNvSpPr>
            <a:spLocks noGrp="1"/>
          </p:cNvSpPr>
          <p:nvPr>
            <p:ph type="media" sz="quarter" idx="14"/>
          </p:nvPr>
        </p:nvSpPr>
        <p:spPr>
          <a:xfrm>
            <a:off x="5368066" y="4624388"/>
            <a:ext cx="3173591" cy="358775"/>
          </a:xfrm>
          <a:prstGeom prst="rect">
            <a:avLst/>
          </a:prstGeom>
        </p:spPr>
        <p:txBody>
          <a:bodyPr/>
          <a:lstStyle/>
          <a:p>
            <a:endParaRPr lang="en-GB" dirty="0"/>
          </a:p>
        </p:txBody>
      </p:sp>
    </p:spTree>
    <p:extLst>
      <p:ext uri="{BB962C8B-B14F-4D97-AF65-F5344CB8AC3E}">
        <p14:creationId xmlns:p14="http://schemas.microsoft.com/office/powerpoint/2010/main" val="4683107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8465912" cy="341572"/>
          </a:xfrm>
          <a:prstGeom prst="rect">
            <a:avLst/>
          </a:prstGeom>
        </p:spPr>
        <p:txBody>
          <a:bodyPr lIns="0" tIns="0" rIns="0" bIns="0"/>
          <a:lstStyle>
            <a:lvl1pPr algn="l">
              <a:lnSpc>
                <a:spcPct val="100000"/>
              </a:lnSpc>
              <a:defRPr sz="23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3" y="4184227"/>
            <a:ext cx="8465913"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p:nvPr>
        </p:nvSpPr>
        <p:spPr>
          <a:xfrm>
            <a:off x="358773" y="946815"/>
            <a:ext cx="4213228"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a:extLst>
              <a:ext uri="{FF2B5EF4-FFF2-40B4-BE49-F238E27FC236}">
                <a16:creationId xmlns:a16="http://schemas.microsoft.com/office/drawing/2014/main" id="{7902F18F-9FB8-4118-8E60-A696922BC805}"/>
              </a:ext>
            </a:extLst>
          </p:cNvPr>
          <p:cNvSpPr>
            <a:spLocks noGrp="1"/>
          </p:cNvSpPr>
          <p:nvPr>
            <p:ph type="pic" sz="quarter" idx="15"/>
          </p:nvPr>
        </p:nvSpPr>
        <p:spPr>
          <a:xfrm>
            <a:off x="4722813" y="946149"/>
            <a:ext cx="4102100" cy="3013857"/>
          </a:xfrm>
          <a:prstGeom prst="rect">
            <a:avLst/>
          </a:prstGeom>
        </p:spPr>
        <p:txBody>
          <a:bodyPr/>
          <a:lstStyle/>
          <a:p>
            <a:endParaRPr lang="en-GB"/>
          </a:p>
        </p:txBody>
      </p:sp>
      <p:sp>
        <p:nvSpPr>
          <p:cNvPr id="10" name="Media Placeholder 3">
            <a:extLst>
              <a:ext uri="{FF2B5EF4-FFF2-40B4-BE49-F238E27FC236}">
                <a16:creationId xmlns:a16="http://schemas.microsoft.com/office/drawing/2014/main" id="{1C84F9C1-ABA1-49FC-AF59-B7FD9BECA225}"/>
              </a:ext>
            </a:extLst>
          </p:cNvPr>
          <p:cNvSpPr>
            <a:spLocks noGrp="1"/>
          </p:cNvSpPr>
          <p:nvPr>
            <p:ph type="media" sz="quarter" idx="14"/>
          </p:nvPr>
        </p:nvSpPr>
        <p:spPr>
          <a:xfrm>
            <a:off x="5368066" y="4624388"/>
            <a:ext cx="3173591" cy="358775"/>
          </a:xfrm>
          <a:prstGeom prst="rect">
            <a:avLst/>
          </a:prstGeom>
        </p:spPr>
        <p:txBody>
          <a:bodyPr/>
          <a:lstStyle/>
          <a:p>
            <a:endParaRPr lang="en-GB" dirty="0"/>
          </a:p>
        </p:txBody>
      </p:sp>
    </p:spTree>
    <p:extLst>
      <p:ext uri="{BB962C8B-B14F-4D97-AF65-F5344CB8AC3E}">
        <p14:creationId xmlns:p14="http://schemas.microsoft.com/office/powerpoint/2010/main" val="512277383"/>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 &amp;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10" name="Content Placeholder 2">
            <a:extLst>
              <a:ext uri="{FF2B5EF4-FFF2-40B4-BE49-F238E27FC236}">
                <a16:creationId xmlns:a16="http://schemas.microsoft.com/office/drawing/2014/main" id="{333DA8FA-7150-4DC1-8728-AA9FC6E69792}"/>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Media Placeholder 3" descr="audio narration for slide">
            <a:extLst>
              <a:ext uri="{FF2B5EF4-FFF2-40B4-BE49-F238E27FC236}">
                <a16:creationId xmlns:a16="http://schemas.microsoft.com/office/drawing/2014/main" id="{A9C0BCD6-2487-4A9C-8198-55DDDC3CBD73}"/>
              </a:ext>
            </a:extLst>
          </p:cNvPr>
          <p:cNvSpPr>
            <a:spLocks noGrp="1"/>
          </p:cNvSpPr>
          <p:nvPr>
            <p:ph type="media" sz="quarter" idx="15"/>
          </p:nvPr>
        </p:nvSpPr>
        <p:spPr>
          <a:xfrm>
            <a:off x="5368066" y="4624388"/>
            <a:ext cx="3173591" cy="358775"/>
          </a:xfrm>
          <a:prstGeom prst="rect">
            <a:avLst/>
          </a:prstGeom>
        </p:spPr>
        <p:txBody>
          <a:bodyPr/>
          <a:lstStyle/>
          <a:p>
            <a:endParaRPr lang="en-GB" dirty="0"/>
          </a:p>
        </p:txBody>
      </p:sp>
    </p:spTree>
    <p:extLst>
      <p:ext uri="{BB962C8B-B14F-4D97-AF65-F5344CB8AC3E}">
        <p14:creationId xmlns:p14="http://schemas.microsoft.com/office/powerpoint/2010/main" val="208095991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jp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jpg"/><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jpg"/><Relationship Id="rId5" Type="http://schemas.openxmlformats.org/officeDocument/2006/relationships/theme" Target="../theme/theme6.xml"/><Relationship Id="rId4"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jpg"/><Relationship Id="rId5" Type="http://schemas.openxmlformats.org/officeDocument/2006/relationships/theme" Target="../theme/theme7.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AD7AA7-DF94-4AFF-A5FA-B3EEEEDACC32}"/>
              </a:ext>
            </a:extLst>
          </p:cNvPr>
          <p:cNvPicPr>
            <a:picLocks noChangeAspect="1"/>
          </p:cNvPicPr>
          <p:nvPr userDrawn="1"/>
        </p:nvPicPr>
        <p:blipFill>
          <a:blip r:embed="rId4"/>
          <a:stretch>
            <a:fillRect/>
          </a:stretch>
        </p:blipFill>
        <p:spPr>
          <a:xfrm>
            <a:off x="358775" y="339725"/>
            <a:ext cx="540000" cy="540000"/>
          </a:xfrm>
          <a:prstGeom prst="rect">
            <a:avLst/>
          </a:prstGeom>
        </p:spPr>
      </p:pic>
    </p:spTree>
    <p:extLst>
      <p:ext uri="{BB962C8B-B14F-4D97-AF65-F5344CB8AC3E}">
        <p14:creationId xmlns:p14="http://schemas.microsoft.com/office/powerpoint/2010/main" val="2324101128"/>
      </p:ext>
    </p:extLst>
  </p:cSld>
  <p:clrMap bg1="lt1" tx1="dk1" bg2="lt2" tx2="dk2" accent1="accent1" accent2="accent2" accent3="accent3" accent4="accent4" accent5="accent5" accent6="accent6" hlink="hlink" folHlink="folHlink"/>
  <p:sldLayoutIdLst>
    <p:sldLayoutId id="2147483687" r:id="rId1"/>
    <p:sldLayoutId id="2147483689" r:id="rId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tx1"/>
                </a:solidFill>
                <a:latin typeface="+mn-lt"/>
                <a:ea typeface="Roboto Light" panose="02000000000000000000" pitchFamily="2" charset="0"/>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tx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1" name="Picture 10">
            <a:extLst>
              <a:ext uri="{FF2B5EF4-FFF2-40B4-BE49-F238E27FC236}">
                <a16:creationId xmlns:a16="http://schemas.microsoft.com/office/drawing/2014/main" id="{D39ECEFD-4A67-4290-8C22-5D11D251499D}"/>
              </a:ext>
            </a:extLst>
          </p:cNvPr>
          <p:cNvPicPr>
            <a:picLocks noChangeAspect="1"/>
          </p:cNvPicPr>
          <p:nvPr userDrawn="1"/>
        </p:nvPicPr>
        <p:blipFill>
          <a:blip r:embed="rId11"/>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2334269998"/>
      </p:ext>
    </p:extLst>
  </p:cSld>
  <p:clrMap bg1="lt1" tx1="dk1" bg2="lt2" tx2="dk2" accent1="accent1" accent2="accent2" accent3="accent3" accent4="accent4" accent5="accent5" accent6="accent6" hlink="hlink" folHlink="folHlink"/>
  <p:sldLayoutIdLst>
    <p:sldLayoutId id="2147483680" r:id="rId1"/>
    <p:sldLayoutId id="2147483649" r:id="rId2"/>
    <p:sldLayoutId id="2147483650" r:id="rId3"/>
    <p:sldLayoutId id="2147483703" r:id="rId4"/>
    <p:sldLayoutId id="2147483704" r:id="rId5"/>
    <p:sldLayoutId id="2147483705" r:id="rId6"/>
    <p:sldLayoutId id="2147483651" r:id="rId7"/>
    <p:sldLayoutId id="2147483706" r:id="rId8"/>
    <p:sldLayoutId id="2147483675" r:id="rId9"/>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0" name="Picture 9">
            <a:extLst>
              <a:ext uri="{FF2B5EF4-FFF2-40B4-BE49-F238E27FC236}">
                <a16:creationId xmlns:a16="http://schemas.microsoft.com/office/drawing/2014/main" id="{97F51F27-3798-444E-B250-2F53A2AD8414}"/>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3019905254"/>
      </p:ext>
    </p:extLst>
  </p:cSld>
  <p:clrMap bg1="lt1" tx1="dk1" bg2="lt2" tx2="dk2" accent1="accent1" accent2="accent2" accent3="accent3" accent4="accent4" accent5="accent5" accent6="accent6" hlink="hlink" folHlink="folHlink"/>
  <p:sldLayoutIdLst>
    <p:sldLayoutId id="2147483681" r:id="rId1"/>
    <p:sldLayoutId id="2147483654" r:id="rId2"/>
    <p:sldLayoutId id="2147483676" r:id="rId3"/>
    <p:sldLayoutId id="2147483690"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4">
            <a:extLst>
              <a:ext uri="{FF2B5EF4-FFF2-40B4-BE49-F238E27FC236}">
                <a16:creationId xmlns:a16="http://schemas.microsoft.com/office/drawing/2014/main" id="{2C3DE752-DA70-4A19-9AB8-AE44F462F80A}"/>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Talking about the framework part 5 - how the framework is put together</a:t>
            </a:r>
            <a:endParaRPr lang="en-GB" dirty="0"/>
          </a:p>
        </p:txBody>
      </p:sp>
      <p:sp>
        <p:nvSpPr>
          <p:cNvPr id="8" name="Slide Number Placeholder 5">
            <a:extLst>
              <a:ext uri="{FF2B5EF4-FFF2-40B4-BE49-F238E27FC236}">
                <a16:creationId xmlns:a16="http://schemas.microsoft.com/office/drawing/2014/main" id="{B78059FF-A7D0-4A2E-A9BF-F03CA6FA84B8}"/>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0" name="Picture 9">
            <a:extLst>
              <a:ext uri="{FF2B5EF4-FFF2-40B4-BE49-F238E27FC236}">
                <a16:creationId xmlns:a16="http://schemas.microsoft.com/office/drawing/2014/main" id="{1C9D7517-DF94-49E7-B57E-2F2D4D40D4D7}"/>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4292818260"/>
      </p:ext>
    </p:extLst>
  </p:cSld>
  <p:clrMap bg1="lt1" tx1="dk1" bg2="lt2" tx2="dk2" accent1="accent1" accent2="accent2" accent3="accent3" accent4="accent4" accent5="accent5" accent6="accent6" hlink="hlink" folHlink="folHlink"/>
  <p:sldLayoutIdLst>
    <p:sldLayoutId id="2147483682" r:id="rId1"/>
    <p:sldLayoutId id="2147483664" r:id="rId2"/>
    <p:sldLayoutId id="2147483677" r:id="rId3"/>
    <p:sldLayoutId id="2147483691"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4">
            <a:extLst>
              <a:ext uri="{FF2B5EF4-FFF2-40B4-BE49-F238E27FC236}">
                <a16:creationId xmlns:a16="http://schemas.microsoft.com/office/drawing/2014/main" id="{2C3DE752-DA70-4A19-9AB8-AE44F462F80A}"/>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Talking about the framework part 5 - how the framework is put together</a:t>
            </a:r>
            <a:endParaRPr lang="en-GB" dirty="0"/>
          </a:p>
        </p:txBody>
      </p:sp>
      <p:sp>
        <p:nvSpPr>
          <p:cNvPr id="8" name="Slide Number Placeholder 5">
            <a:extLst>
              <a:ext uri="{FF2B5EF4-FFF2-40B4-BE49-F238E27FC236}">
                <a16:creationId xmlns:a16="http://schemas.microsoft.com/office/drawing/2014/main" id="{B78059FF-A7D0-4A2E-A9BF-F03CA6FA84B8}"/>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0" name="Picture 9">
            <a:extLst>
              <a:ext uri="{FF2B5EF4-FFF2-40B4-BE49-F238E27FC236}">
                <a16:creationId xmlns:a16="http://schemas.microsoft.com/office/drawing/2014/main" id="{101E702B-CEDF-440D-AE34-A9C3CC1DC4AE}"/>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319148886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4">
            <a:extLst>
              <a:ext uri="{FF2B5EF4-FFF2-40B4-BE49-F238E27FC236}">
                <a16:creationId xmlns:a16="http://schemas.microsoft.com/office/drawing/2014/main" id="{2C3DE752-DA70-4A19-9AB8-AE44F462F80A}"/>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Talking about the framework part 5 - how the framework is put together</a:t>
            </a:r>
            <a:endParaRPr lang="en-GB" dirty="0"/>
          </a:p>
        </p:txBody>
      </p:sp>
      <p:sp>
        <p:nvSpPr>
          <p:cNvPr id="8" name="Slide Number Placeholder 5">
            <a:extLst>
              <a:ext uri="{FF2B5EF4-FFF2-40B4-BE49-F238E27FC236}">
                <a16:creationId xmlns:a16="http://schemas.microsoft.com/office/drawing/2014/main" id="{B78059FF-A7D0-4A2E-A9BF-F03CA6FA84B8}"/>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0" name="Picture 9">
            <a:extLst>
              <a:ext uri="{FF2B5EF4-FFF2-40B4-BE49-F238E27FC236}">
                <a16:creationId xmlns:a16="http://schemas.microsoft.com/office/drawing/2014/main" id="{C3A427CD-10DF-40F8-B66D-2742A4BE1D00}"/>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21047072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tx1"/>
                </a:solidFill>
                <a:latin typeface="+mn-lt"/>
                <a:ea typeface="Roboto Light" panose="02000000000000000000" pitchFamily="2" charset="0"/>
              </a:defRPr>
            </a:lvl1pPr>
          </a:lstStyle>
          <a:p>
            <a:r>
              <a:rPr lang="en-GB"/>
              <a:t>Talking about the framework part 5 - how the framework is put together</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tx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8" name="Picture 7">
            <a:extLst>
              <a:ext uri="{FF2B5EF4-FFF2-40B4-BE49-F238E27FC236}">
                <a16:creationId xmlns:a16="http://schemas.microsoft.com/office/drawing/2014/main" id="{067CC3DB-7876-44F5-93EB-E85646264B07}"/>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3910082721"/>
      </p:ext>
    </p:extLst>
  </p:cSld>
  <p:clrMap bg1="lt1" tx1="dk1" bg2="lt2" tx2="dk2" accent1="accent1" accent2="accent2" accent3="accent3" accent4="accent4" accent5="accent5" accent6="accent6" hlink="hlink" folHlink="folHlink"/>
  <p:sldLayoutIdLst>
    <p:sldLayoutId id="2147483683" r:id="rId1"/>
    <p:sldLayoutId id="2147483667" r:id="rId2"/>
    <p:sldLayoutId id="2147483678" r:id="rId3"/>
    <p:sldLayoutId id="2147483692"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jp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B2E160-078F-44DE-8E63-78558FC9586C}"/>
              </a:ext>
            </a:extLst>
          </p:cNvPr>
          <p:cNvSpPr>
            <a:spLocks noGrp="1"/>
          </p:cNvSpPr>
          <p:nvPr>
            <p:ph type="sldNum" sz="quarter" idx="12"/>
          </p:nvPr>
        </p:nvSpPr>
        <p:spPr/>
        <p:txBody>
          <a:bodyPr/>
          <a:lstStyle/>
          <a:p>
            <a:fld id="{0BD7AF65-ABD8-9745-9161-1D3466EAFE0E}" type="slidenum">
              <a:rPr lang="en-GB" smtClean="0"/>
              <a:t>1</a:t>
            </a:fld>
            <a:endParaRPr lang="en-GB"/>
          </a:p>
        </p:txBody>
      </p:sp>
      <p:sp>
        <p:nvSpPr>
          <p:cNvPr id="2" name="Title 1">
            <a:extLst>
              <a:ext uri="{FF2B5EF4-FFF2-40B4-BE49-F238E27FC236}">
                <a16:creationId xmlns:a16="http://schemas.microsoft.com/office/drawing/2014/main" id="{D97D7472-0A84-498F-AC07-E86ADA2F5DDA}"/>
              </a:ext>
            </a:extLst>
          </p:cNvPr>
          <p:cNvSpPr>
            <a:spLocks noGrp="1"/>
          </p:cNvSpPr>
          <p:nvPr>
            <p:ph type="title"/>
          </p:nvPr>
        </p:nvSpPr>
        <p:spPr/>
        <p:txBody>
          <a:bodyPr/>
          <a:lstStyle/>
          <a:p>
            <a:pPr algn="ctr"/>
            <a:r>
              <a:rPr lang="en-GB" sz="2300" dirty="0"/>
              <a:t>Talking about the Jisc digital capabilities framework – Part 5</a:t>
            </a:r>
          </a:p>
        </p:txBody>
      </p:sp>
      <p:sp>
        <p:nvSpPr>
          <p:cNvPr id="5" name="Subtitle 1">
            <a:extLst>
              <a:ext uri="{FF2B5EF4-FFF2-40B4-BE49-F238E27FC236}">
                <a16:creationId xmlns:a16="http://schemas.microsoft.com/office/drawing/2014/main" id="{71DEC68E-5894-4EDD-8FEB-29FC61F224A4}"/>
              </a:ext>
            </a:extLst>
          </p:cNvPr>
          <p:cNvSpPr>
            <a:spLocks noGrp="1"/>
          </p:cNvSpPr>
          <p:nvPr>
            <p:ph type="body" idx="13"/>
          </p:nvPr>
        </p:nvSpPr>
        <p:spPr/>
        <p:txBody>
          <a:bodyPr/>
          <a:lstStyle/>
          <a:p>
            <a:pPr algn="ctr"/>
            <a:r>
              <a:rPr lang="en-GB" dirty="0"/>
              <a:t>With Helen Beetham and Shri Footring</a:t>
            </a:r>
          </a:p>
          <a:p>
            <a:pPr algn="ctr"/>
            <a:endParaRPr lang="en-GB" dirty="0"/>
          </a:p>
        </p:txBody>
      </p:sp>
      <p:pic>
        <p:nvPicPr>
          <p:cNvPr id="10" name="Content 1" descr="The Jisc digital capability framework diagram, illustrating the six elements of digital capability. These are: ICT proficiency; digital communication, collaboration and participation; digital learning and teaching; information data and media literacies; digital creation, problem solving and innovation; and digital identity and wellbeing.">
            <a:extLst>
              <a:ext uri="{FF2B5EF4-FFF2-40B4-BE49-F238E27FC236}">
                <a16:creationId xmlns:a16="http://schemas.microsoft.com/office/drawing/2014/main" id="{BE4B7E9E-D30E-4032-AAD2-8AA1B105BB09}"/>
              </a:ext>
            </a:extLst>
          </p:cNvPr>
          <p:cNvPicPr>
            <a:picLocks noGrp="1" noChangeAspect="1"/>
          </p:cNvPicPr>
          <p:nvPr>
            <p:ph idx="1"/>
          </p:nvPr>
        </p:nvPicPr>
        <p:blipFill>
          <a:blip r:embed="rId5"/>
          <a:stretch>
            <a:fillRect/>
          </a:stretch>
        </p:blipFill>
        <p:spPr>
          <a:xfrm>
            <a:off x="3116035" y="946150"/>
            <a:ext cx="2951618" cy="3014663"/>
          </a:xfrm>
        </p:spPr>
      </p:pic>
      <p:pic>
        <p:nvPicPr>
          <p:cNvPr id="9" name="part 5 slide 1" descr="audio narration for slide 1">
            <a:hlinkClick r:id="" action="ppaction://media"/>
            <a:extLst>
              <a:ext uri="{FF2B5EF4-FFF2-40B4-BE49-F238E27FC236}">
                <a16:creationId xmlns:a16="http://schemas.microsoft.com/office/drawing/2014/main" id="{42013154-4196-4D4E-977F-DB410C6C9C7A}"/>
              </a:ext>
            </a:extLst>
          </p:cNvPr>
          <p:cNvPicPr>
            <a:picLocks noGrp="1" noChangeAspect="1"/>
          </p:cNvPicPr>
          <p:nvPr>
            <p:ph type="media" sz="quarter" idx="14"/>
            <a:audioFile r:link="rId2"/>
            <p:extLst>
              <p:ext uri="{DAA4B4D4-6D71-4841-9C94-3DE7FCFB9230}">
                <p14:media xmlns:p14="http://schemas.microsoft.com/office/powerpoint/2010/main" r:embed="rId1"/>
              </p:ext>
            </p:extLst>
          </p:nvPr>
        </p:nvPicPr>
        <p:blipFill>
          <a:blip r:embed="rId6"/>
          <a:stretch>
            <a:fillRect/>
          </a:stretch>
        </p:blipFill>
        <p:spPr>
          <a:xfrm>
            <a:off x="6650038" y="4578350"/>
            <a:ext cx="609600" cy="609600"/>
          </a:xfrm>
        </p:spPr>
      </p:pic>
    </p:spTree>
    <p:extLst>
      <p:ext uri="{BB962C8B-B14F-4D97-AF65-F5344CB8AC3E}">
        <p14:creationId xmlns:p14="http://schemas.microsoft.com/office/powerpoint/2010/main" val="190770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0B1F-63D1-4EDB-A5F9-D4BC1A935FD1}"/>
              </a:ext>
            </a:extLst>
          </p:cNvPr>
          <p:cNvSpPr>
            <a:spLocks noGrp="1"/>
          </p:cNvSpPr>
          <p:nvPr>
            <p:ph type="title"/>
          </p:nvPr>
        </p:nvSpPr>
        <p:spPr>
          <a:xfrm>
            <a:off x="358774" y="339725"/>
            <a:ext cx="8182883" cy="341572"/>
          </a:xfrm>
        </p:spPr>
        <p:txBody>
          <a:bodyPr/>
          <a:lstStyle/>
          <a:p>
            <a:r>
              <a:rPr lang="en-GB" dirty="0"/>
              <a:t>Digital literacy development pyramid</a:t>
            </a:r>
          </a:p>
        </p:txBody>
      </p:sp>
      <p:sp>
        <p:nvSpPr>
          <p:cNvPr id="3" name="Footer Placeholder 2">
            <a:extLst>
              <a:ext uri="{FF2B5EF4-FFF2-40B4-BE49-F238E27FC236}">
                <a16:creationId xmlns:a16="http://schemas.microsoft.com/office/drawing/2014/main" id="{532FC1FA-5A83-4CE6-90A5-4065EB60FA43}"/>
              </a:ext>
            </a:extLst>
          </p:cNvPr>
          <p:cNvSpPr>
            <a:spLocks noGrp="1"/>
          </p:cNvSpPr>
          <p:nvPr>
            <p:ph type="ftr" sz="quarter" idx="11"/>
          </p:nvPr>
        </p:nvSpPr>
        <p:spPr/>
        <p:txBody>
          <a:bodyPr/>
          <a:lstStyle/>
          <a:p>
            <a:r>
              <a:rPr lang="en-GB"/>
              <a:t>Talking about the framework part 5 - how the framework is put together</a:t>
            </a:r>
            <a:endParaRPr lang="en-GB" dirty="0"/>
          </a:p>
        </p:txBody>
      </p:sp>
      <p:sp>
        <p:nvSpPr>
          <p:cNvPr id="4" name="Slide Number Placeholder 3">
            <a:extLst>
              <a:ext uri="{FF2B5EF4-FFF2-40B4-BE49-F238E27FC236}">
                <a16:creationId xmlns:a16="http://schemas.microsoft.com/office/drawing/2014/main" id="{9380E2DD-184B-4555-A67B-7A6D250E23A1}"/>
              </a:ext>
            </a:extLst>
          </p:cNvPr>
          <p:cNvSpPr>
            <a:spLocks noGrp="1"/>
          </p:cNvSpPr>
          <p:nvPr>
            <p:ph type="sldNum" sz="quarter" idx="12"/>
          </p:nvPr>
        </p:nvSpPr>
        <p:spPr/>
        <p:txBody>
          <a:bodyPr/>
          <a:lstStyle/>
          <a:p>
            <a:fld id="{0BD7AF65-ABD8-9745-9161-1D3466EAFE0E}" type="slidenum">
              <a:rPr lang="en-GB" smtClean="0"/>
              <a:t>2</a:t>
            </a:fld>
            <a:endParaRPr lang="en-GB"/>
          </a:p>
        </p:txBody>
      </p:sp>
      <p:pic>
        <p:nvPicPr>
          <p:cNvPr id="15" name="Content Placeholder 14" descr="A pyramid made up of the following four layers.&#10;&#10;Layer 1 (base): access&#10;Layer 2: functional skills&#10;Layer 3: situated practices&#10;Layer 4 (top): identity: attributes&#10;&#10;">
            <a:extLst>
              <a:ext uri="{FF2B5EF4-FFF2-40B4-BE49-F238E27FC236}">
                <a16:creationId xmlns:a16="http://schemas.microsoft.com/office/drawing/2014/main" id="{A4FB04B5-B118-46F7-AC4F-13556852E2B4}"/>
              </a:ext>
            </a:extLst>
          </p:cNvPr>
          <p:cNvPicPr>
            <a:picLocks noGrp="1" noChangeAspect="1"/>
          </p:cNvPicPr>
          <p:nvPr>
            <p:ph idx="16"/>
          </p:nvPr>
        </p:nvPicPr>
        <p:blipFill>
          <a:blip r:embed="rId5"/>
          <a:stretch>
            <a:fillRect/>
          </a:stretch>
        </p:blipFill>
        <p:spPr>
          <a:xfrm>
            <a:off x="4571517" y="1065213"/>
            <a:ext cx="4112591" cy="3378200"/>
          </a:xfrm>
        </p:spPr>
      </p:pic>
      <p:pic>
        <p:nvPicPr>
          <p:cNvPr id="16" name="part 5 slide 2" descr="audio narration for slide 2">
            <a:hlinkClick r:id="" action="ppaction://media"/>
            <a:extLst>
              <a:ext uri="{FF2B5EF4-FFF2-40B4-BE49-F238E27FC236}">
                <a16:creationId xmlns:a16="http://schemas.microsoft.com/office/drawing/2014/main" id="{FBA5D0F4-1D48-4F6F-901B-087AC5154951}"/>
              </a:ext>
            </a:extLst>
          </p:cNvPr>
          <p:cNvPicPr>
            <a:picLocks noGrp="1" noChangeAspect="1"/>
          </p:cNvPicPr>
          <p:nvPr>
            <p:ph type="media" sz="quarter" idx="15"/>
            <a:audioFile r:link="rId2"/>
            <p:extLst>
              <p:ext uri="{DAA4B4D4-6D71-4841-9C94-3DE7FCFB9230}">
                <p14:media xmlns:p14="http://schemas.microsoft.com/office/powerpoint/2010/main" r:embed="rId1"/>
              </p:ext>
            </p:extLst>
          </p:nvPr>
        </p:nvPicPr>
        <p:blipFill>
          <a:blip r:embed="rId6"/>
          <a:stretch>
            <a:fillRect/>
          </a:stretch>
        </p:blipFill>
        <p:spPr>
          <a:xfrm>
            <a:off x="6650038" y="4578350"/>
            <a:ext cx="609600" cy="609600"/>
          </a:xfrm>
        </p:spPr>
      </p:pic>
      <p:sp>
        <p:nvSpPr>
          <p:cNvPr id="13" name="Content Placeholder 12">
            <a:extLst>
              <a:ext uri="{FF2B5EF4-FFF2-40B4-BE49-F238E27FC236}">
                <a16:creationId xmlns:a16="http://schemas.microsoft.com/office/drawing/2014/main" id="{48605ED5-9634-4D6B-93F6-F9BBB00F599A}"/>
              </a:ext>
            </a:extLst>
          </p:cNvPr>
          <p:cNvSpPr>
            <a:spLocks noGrp="1"/>
          </p:cNvSpPr>
          <p:nvPr>
            <p:ph idx="1"/>
          </p:nvPr>
        </p:nvSpPr>
        <p:spPr>
          <a:xfrm>
            <a:off x="358776" y="1064820"/>
            <a:ext cx="3959998" cy="3378594"/>
          </a:xfrm>
        </p:spPr>
        <p:txBody>
          <a:bodyPr/>
          <a:lstStyle/>
          <a:p>
            <a:pPr marL="0" indent="0">
              <a:buNone/>
            </a:pPr>
            <a:r>
              <a:rPr lang="en-GB" sz="1800" dirty="0"/>
              <a:t>Digital literacy development pyramid</a:t>
            </a:r>
            <a:br>
              <a:rPr lang="en-GB" sz="1800" dirty="0"/>
            </a:br>
            <a:r>
              <a:rPr lang="en-GB" sz="1800" dirty="0"/>
              <a:t>Beetham and Sharpe 2010</a:t>
            </a:r>
            <a:br>
              <a:rPr lang="en-GB" sz="1800" dirty="0"/>
            </a:br>
            <a:r>
              <a:rPr lang="en-GB" sz="1800" dirty="0"/>
              <a:t>inspired by Maslow’s hierarchy of </a:t>
            </a:r>
            <a:br>
              <a:rPr lang="en-GB" sz="1800" dirty="0"/>
            </a:br>
            <a:r>
              <a:rPr lang="en-GB" sz="1800" dirty="0"/>
              <a:t>developmental needs (1943)</a:t>
            </a:r>
          </a:p>
          <a:p>
            <a:pPr marL="0" indent="0">
              <a:buNone/>
            </a:pPr>
            <a:endParaRPr lang="en-GB" dirty="0"/>
          </a:p>
        </p:txBody>
      </p:sp>
    </p:spTree>
    <p:extLst>
      <p:ext uri="{BB962C8B-B14F-4D97-AF65-F5344CB8AC3E}">
        <p14:creationId xmlns:p14="http://schemas.microsoft.com/office/powerpoint/2010/main" val="176927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6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0B1F-63D1-4EDB-A5F9-D4BC1A935FD1}"/>
              </a:ext>
            </a:extLst>
          </p:cNvPr>
          <p:cNvSpPr>
            <a:spLocks noGrp="1"/>
          </p:cNvSpPr>
          <p:nvPr>
            <p:ph type="title"/>
          </p:nvPr>
        </p:nvSpPr>
        <p:spPr>
          <a:xfrm>
            <a:off x="358774" y="339725"/>
            <a:ext cx="8514638" cy="341572"/>
          </a:xfrm>
        </p:spPr>
        <p:txBody>
          <a:bodyPr/>
          <a:lstStyle/>
          <a:p>
            <a:r>
              <a:rPr lang="en-GB" dirty="0"/>
              <a:t>Digital literacy development pyramid – curriculum context</a:t>
            </a:r>
          </a:p>
        </p:txBody>
      </p:sp>
      <p:sp>
        <p:nvSpPr>
          <p:cNvPr id="3" name="Footer Placeholder 2">
            <a:extLst>
              <a:ext uri="{FF2B5EF4-FFF2-40B4-BE49-F238E27FC236}">
                <a16:creationId xmlns:a16="http://schemas.microsoft.com/office/drawing/2014/main" id="{532FC1FA-5A83-4CE6-90A5-4065EB60FA43}"/>
              </a:ext>
            </a:extLst>
          </p:cNvPr>
          <p:cNvSpPr>
            <a:spLocks noGrp="1"/>
          </p:cNvSpPr>
          <p:nvPr>
            <p:ph type="ftr" sz="quarter" idx="11"/>
          </p:nvPr>
        </p:nvSpPr>
        <p:spPr/>
        <p:txBody>
          <a:bodyPr/>
          <a:lstStyle/>
          <a:p>
            <a:r>
              <a:rPr lang="en-GB"/>
              <a:t>Talking about the framework part 5 - how the framework is put together</a:t>
            </a:r>
            <a:endParaRPr lang="en-GB" dirty="0"/>
          </a:p>
        </p:txBody>
      </p:sp>
      <p:sp>
        <p:nvSpPr>
          <p:cNvPr id="4" name="Slide Number Placeholder 3">
            <a:extLst>
              <a:ext uri="{FF2B5EF4-FFF2-40B4-BE49-F238E27FC236}">
                <a16:creationId xmlns:a16="http://schemas.microsoft.com/office/drawing/2014/main" id="{9380E2DD-184B-4555-A67B-7A6D250E23A1}"/>
              </a:ext>
            </a:extLst>
          </p:cNvPr>
          <p:cNvSpPr>
            <a:spLocks noGrp="1"/>
          </p:cNvSpPr>
          <p:nvPr>
            <p:ph type="sldNum" sz="quarter" idx="12"/>
          </p:nvPr>
        </p:nvSpPr>
        <p:spPr/>
        <p:txBody>
          <a:bodyPr/>
          <a:lstStyle/>
          <a:p>
            <a:fld id="{0BD7AF65-ABD8-9745-9161-1D3466EAFE0E}" type="slidenum">
              <a:rPr lang="en-GB" smtClean="0"/>
              <a:t>3</a:t>
            </a:fld>
            <a:endParaRPr lang="en-GB"/>
          </a:p>
        </p:txBody>
      </p:sp>
      <p:pic>
        <p:nvPicPr>
          <p:cNvPr id="6" name="Content Placeholder 5" descr="A pyramid made up of the following four layers.&#10;&#10;Layer 1 (base): access&#10;Layer 2: functional skills&#10;Layer 3: situated practices&#10;Layer 4 (top): identity: attributes">
            <a:extLst>
              <a:ext uri="{FF2B5EF4-FFF2-40B4-BE49-F238E27FC236}">
                <a16:creationId xmlns:a16="http://schemas.microsoft.com/office/drawing/2014/main" id="{D73DF3D2-AFF1-4093-9E30-853E5CE01951}"/>
              </a:ext>
            </a:extLst>
          </p:cNvPr>
          <p:cNvPicPr>
            <a:picLocks noGrp="1" noChangeAspect="1"/>
          </p:cNvPicPr>
          <p:nvPr>
            <p:ph idx="16"/>
          </p:nvPr>
        </p:nvPicPr>
        <p:blipFill>
          <a:blip r:embed="rId5"/>
          <a:stretch>
            <a:fillRect/>
          </a:stretch>
        </p:blipFill>
        <p:spPr>
          <a:xfrm>
            <a:off x="4571517" y="1065213"/>
            <a:ext cx="4112591" cy="3378200"/>
          </a:xfrm>
        </p:spPr>
      </p:pic>
      <p:pic>
        <p:nvPicPr>
          <p:cNvPr id="7" name="part 5 slide 3" descr="audio narration for slide 3">
            <a:hlinkClick r:id="" action="ppaction://media"/>
            <a:extLst>
              <a:ext uri="{FF2B5EF4-FFF2-40B4-BE49-F238E27FC236}">
                <a16:creationId xmlns:a16="http://schemas.microsoft.com/office/drawing/2014/main" id="{CBD7D27E-A2F5-4C73-A6F0-7B1A11B5CF3E}"/>
              </a:ext>
            </a:extLst>
          </p:cNvPr>
          <p:cNvPicPr>
            <a:picLocks noGrp="1" noChangeAspect="1"/>
          </p:cNvPicPr>
          <p:nvPr>
            <p:ph type="media" sz="quarter" idx="15"/>
            <a:audioFile r:link="rId2"/>
            <p:extLst>
              <p:ext uri="{DAA4B4D4-6D71-4841-9C94-3DE7FCFB9230}">
                <p14:media xmlns:p14="http://schemas.microsoft.com/office/powerpoint/2010/main" r:embed="rId1"/>
              </p:ext>
            </p:extLst>
          </p:nvPr>
        </p:nvPicPr>
        <p:blipFill>
          <a:blip r:embed="rId6"/>
          <a:stretch>
            <a:fillRect/>
          </a:stretch>
        </p:blipFill>
        <p:spPr>
          <a:xfrm>
            <a:off x="6650038" y="4578350"/>
            <a:ext cx="609600" cy="609600"/>
          </a:xfrm>
        </p:spPr>
      </p:pic>
      <p:sp>
        <p:nvSpPr>
          <p:cNvPr id="13" name="Content Placeholder 12">
            <a:extLst>
              <a:ext uri="{FF2B5EF4-FFF2-40B4-BE49-F238E27FC236}">
                <a16:creationId xmlns:a16="http://schemas.microsoft.com/office/drawing/2014/main" id="{48605ED5-9634-4D6B-93F6-F9BBB00F599A}"/>
              </a:ext>
            </a:extLst>
          </p:cNvPr>
          <p:cNvSpPr>
            <a:spLocks noGrp="1"/>
          </p:cNvSpPr>
          <p:nvPr>
            <p:ph idx="1"/>
          </p:nvPr>
        </p:nvSpPr>
        <p:spPr>
          <a:xfrm>
            <a:off x="358775" y="1452282"/>
            <a:ext cx="4353073" cy="2991132"/>
          </a:xfrm>
        </p:spPr>
        <p:txBody>
          <a:bodyPr/>
          <a:lstStyle/>
          <a:p>
            <a:pPr marL="0" indent="0">
              <a:buNone/>
            </a:pPr>
            <a:r>
              <a:rPr lang="en-GB" sz="1800" i="1" dirty="0">
                <a:solidFill>
                  <a:srgbClr val="2A4898"/>
                </a:solidFill>
              </a:rPr>
              <a:t>Layer 4 (top): Extensive, open ended tasks</a:t>
            </a:r>
          </a:p>
          <a:p>
            <a:pPr marL="0" indent="0">
              <a:buNone/>
            </a:pPr>
            <a:endParaRPr lang="en-GB" sz="1800" i="1" dirty="0">
              <a:solidFill>
                <a:srgbClr val="2A4898"/>
              </a:solidFill>
            </a:endParaRPr>
          </a:p>
          <a:p>
            <a:pPr marL="0" indent="0">
              <a:buNone/>
            </a:pPr>
            <a:r>
              <a:rPr lang="en-GB" sz="1800" i="1" dirty="0">
                <a:solidFill>
                  <a:srgbClr val="2A4898"/>
                </a:solidFill>
              </a:rPr>
              <a:t>Layer 3: Developing repertoire</a:t>
            </a:r>
          </a:p>
          <a:p>
            <a:pPr marL="0" indent="0">
              <a:buNone/>
            </a:pPr>
            <a:endParaRPr lang="en-GB" sz="1800" i="1" dirty="0">
              <a:solidFill>
                <a:srgbClr val="2A4898"/>
              </a:solidFill>
            </a:endParaRPr>
          </a:p>
          <a:p>
            <a:pPr marL="0" indent="0">
              <a:buNone/>
            </a:pPr>
            <a:r>
              <a:rPr lang="en-GB" sz="1800" i="1" dirty="0">
                <a:solidFill>
                  <a:srgbClr val="2A4898"/>
                </a:solidFill>
              </a:rPr>
              <a:t>Layer 2: Intensive scaffolded tasks</a:t>
            </a:r>
          </a:p>
          <a:p>
            <a:pPr marL="0" indent="0">
              <a:buNone/>
            </a:pPr>
            <a:endParaRPr lang="en-GB" sz="1800" i="1" dirty="0">
              <a:solidFill>
                <a:srgbClr val="2A4898"/>
              </a:solidFill>
            </a:endParaRPr>
          </a:p>
          <a:p>
            <a:pPr marL="0" indent="0">
              <a:buNone/>
            </a:pPr>
            <a:r>
              <a:rPr lang="en-GB" sz="1800" i="1" dirty="0">
                <a:solidFill>
                  <a:srgbClr val="2A4898"/>
                </a:solidFill>
              </a:rPr>
              <a:t>Layer 1 (base): Access</a:t>
            </a:r>
          </a:p>
        </p:txBody>
      </p:sp>
    </p:spTree>
    <p:extLst>
      <p:ext uri="{BB962C8B-B14F-4D97-AF65-F5344CB8AC3E}">
        <p14:creationId xmlns:p14="http://schemas.microsoft.com/office/powerpoint/2010/main" val="61981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1538-BA30-4FEC-B1AB-7879C7C99B03}"/>
              </a:ext>
            </a:extLst>
          </p:cNvPr>
          <p:cNvSpPr>
            <a:spLocks noGrp="1"/>
          </p:cNvSpPr>
          <p:nvPr>
            <p:ph type="title"/>
          </p:nvPr>
        </p:nvSpPr>
        <p:spPr/>
        <p:txBody>
          <a:bodyPr/>
          <a:lstStyle/>
          <a:p>
            <a:r>
              <a:rPr lang="en-GB" dirty="0"/>
              <a:t>Elements of the framework – the inner layer, ICT proficiency</a:t>
            </a:r>
          </a:p>
        </p:txBody>
      </p:sp>
      <p:sp>
        <p:nvSpPr>
          <p:cNvPr id="3" name="Footer Placeholder 2">
            <a:extLst>
              <a:ext uri="{FF2B5EF4-FFF2-40B4-BE49-F238E27FC236}">
                <a16:creationId xmlns:a16="http://schemas.microsoft.com/office/drawing/2014/main" id="{AD30EB09-06EE-490C-B8C1-CA7556404102}"/>
              </a:ext>
            </a:extLst>
          </p:cNvPr>
          <p:cNvSpPr>
            <a:spLocks noGrp="1"/>
          </p:cNvSpPr>
          <p:nvPr>
            <p:ph type="ftr" sz="quarter" idx="11"/>
          </p:nvPr>
        </p:nvSpPr>
        <p:spPr/>
        <p:txBody>
          <a:bodyPr/>
          <a:lstStyle/>
          <a:p>
            <a:r>
              <a:rPr lang="en-GB"/>
              <a:t>Talking about the framework part 5 - how the framework is put together</a:t>
            </a:r>
            <a:endParaRPr lang="en-GB" dirty="0"/>
          </a:p>
        </p:txBody>
      </p:sp>
      <p:sp>
        <p:nvSpPr>
          <p:cNvPr id="4" name="Slide Number Placeholder 3">
            <a:extLst>
              <a:ext uri="{FF2B5EF4-FFF2-40B4-BE49-F238E27FC236}">
                <a16:creationId xmlns:a16="http://schemas.microsoft.com/office/drawing/2014/main" id="{24B42BE5-7A01-4103-8F0C-4C6D5CFD2DC6}"/>
              </a:ext>
            </a:extLst>
          </p:cNvPr>
          <p:cNvSpPr>
            <a:spLocks noGrp="1"/>
          </p:cNvSpPr>
          <p:nvPr>
            <p:ph type="sldNum" sz="quarter" idx="12"/>
          </p:nvPr>
        </p:nvSpPr>
        <p:spPr/>
        <p:txBody>
          <a:bodyPr/>
          <a:lstStyle/>
          <a:p>
            <a:fld id="{0BD7AF65-ABD8-9745-9161-1D3466EAFE0E}" type="slidenum">
              <a:rPr lang="en-GB" smtClean="0"/>
              <a:t>4</a:t>
            </a:fld>
            <a:endParaRPr lang="en-GB"/>
          </a:p>
        </p:txBody>
      </p:sp>
      <p:pic>
        <p:nvPicPr>
          <p:cNvPr id="9" name="Content Placeholder 8" descr="A focus on the inner layer of the framework, ICT proficiency">
            <a:extLst>
              <a:ext uri="{FF2B5EF4-FFF2-40B4-BE49-F238E27FC236}">
                <a16:creationId xmlns:a16="http://schemas.microsoft.com/office/drawing/2014/main" id="{307D02B0-DB0A-4EAF-AEF4-C1119925731F}"/>
              </a:ext>
            </a:extLst>
          </p:cNvPr>
          <p:cNvPicPr>
            <a:picLocks noGrp="1" noChangeAspect="1"/>
          </p:cNvPicPr>
          <p:nvPr>
            <p:ph idx="1"/>
          </p:nvPr>
        </p:nvPicPr>
        <p:blipFill>
          <a:blip r:embed="rId5"/>
          <a:stretch>
            <a:fillRect/>
          </a:stretch>
        </p:blipFill>
        <p:spPr>
          <a:xfrm>
            <a:off x="631730" y="654671"/>
            <a:ext cx="7920000" cy="3969104"/>
          </a:xfrm>
        </p:spPr>
      </p:pic>
      <p:pic>
        <p:nvPicPr>
          <p:cNvPr id="10" name="part 5 slide 4" descr="audio narration for slide 4">
            <a:hlinkClick r:id="" action="ppaction://media"/>
            <a:extLst>
              <a:ext uri="{FF2B5EF4-FFF2-40B4-BE49-F238E27FC236}">
                <a16:creationId xmlns:a16="http://schemas.microsoft.com/office/drawing/2014/main" id="{3EF0582D-5108-407F-8B5A-59034951BAEA}"/>
              </a:ext>
            </a:extLst>
          </p:cNvPr>
          <p:cNvPicPr>
            <a:picLocks noGrp="1" noChangeAspect="1"/>
          </p:cNvPicPr>
          <p:nvPr>
            <p:ph type="media" sz="quarter" idx="14"/>
            <a:audioFile r:link="rId2"/>
            <p:extLst>
              <p:ext uri="{DAA4B4D4-6D71-4841-9C94-3DE7FCFB9230}">
                <p14:media xmlns:p14="http://schemas.microsoft.com/office/powerpoint/2010/main" r:embed="rId1"/>
              </p:ext>
            </p:extLst>
          </p:nvPr>
        </p:nvPicPr>
        <p:blipFill>
          <a:blip r:embed="rId6"/>
          <a:stretch>
            <a:fillRect/>
          </a:stretch>
        </p:blipFill>
        <p:spPr>
          <a:xfrm>
            <a:off x="6650038" y="4578350"/>
            <a:ext cx="609600" cy="609600"/>
          </a:xfrm>
        </p:spPr>
      </p:pic>
    </p:spTree>
    <p:extLst>
      <p:ext uri="{BB962C8B-B14F-4D97-AF65-F5344CB8AC3E}">
        <p14:creationId xmlns:p14="http://schemas.microsoft.com/office/powerpoint/2010/main" val="203706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1538-BA30-4FEC-B1AB-7879C7C99B03}"/>
              </a:ext>
            </a:extLst>
          </p:cNvPr>
          <p:cNvSpPr>
            <a:spLocks noGrp="1"/>
          </p:cNvSpPr>
          <p:nvPr>
            <p:ph type="title"/>
          </p:nvPr>
        </p:nvSpPr>
        <p:spPr/>
        <p:txBody>
          <a:bodyPr/>
          <a:lstStyle/>
          <a:p>
            <a:r>
              <a:rPr lang="en-GB" dirty="0"/>
              <a:t>Elements of the framework – the middle layer</a:t>
            </a:r>
          </a:p>
        </p:txBody>
      </p:sp>
      <p:sp>
        <p:nvSpPr>
          <p:cNvPr id="3" name="Footer Placeholder 2">
            <a:extLst>
              <a:ext uri="{FF2B5EF4-FFF2-40B4-BE49-F238E27FC236}">
                <a16:creationId xmlns:a16="http://schemas.microsoft.com/office/drawing/2014/main" id="{AD30EB09-06EE-490C-B8C1-CA7556404102}"/>
              </a:ext>
            </a:extLst>
          </p:cNvPr>
          <p:cNvSpPr>
            <a:spLocks noGrp="1"/>
          </p:cNvSpPr>
          <p:nvPr>
            <p:ph type="ftr" sz="quarter" idx="11"/>
          </p:nvPr>
        </p:nvSpPr>
        <p:spPr/>
        <p:txBody>
          <a:bodyPr/>
          <a:lstStyle/>
          <a:p>
            <a:r>
              <a:rPr lang="en-GB"/>
              <a:t>Talking about the framework part 5 - how the framework is put together</a:t>
            </a:r>
            <a:endParaRPr lang="en-GB" dirty="0"/>
          </a:p>
        </p:txBody>
      </p:sp>
      <p:sp>
        <p:nvSpPr>
          <p:cNvPr id="4" name="Slide Number Placeholder 3">
            <a:extLst>
              <a:ext uri="{FF2B5EF4-FFF2-40B4-BE49-F238E27FC236}">
                <a16:creationId xmlns:a16="http://schemas.microsoft.com/office/drawing/2014/main" id="{24B42BE5-7A01-4103-8F0C-4C6D5CFD2DC6}"/>
              </a:ext>
            </a:extLst>
          </p:cNvPr>
          <p:cNvSpPr>
            <a:spLocks noGrp="1"/>
          </p:cNvSpPr>
          <p:nvPr>
            <p:ph type="sldNum" sz="quarter" idx="12"/>
          </p:nvPr>
        </p:nvSpPr>
        <p:spPr/>
        <p:txBody>
          <a:bodyPr/>
          <a:lstStyle/>
          <a:p>
            <a:fld id="{0BD7AF65-ABD8-9745-9161-1D3466EAFE0E}" type="slidenum">
              <a:rPr lang="en-GB" smtClean="0"/>
              <a:t>5</a:t>
            </a:fld>
            <a:endParaRPr lang="en-GB"/>
          </a:p>
        </p:txBody>
      </p:sp>
      <p:pic>
        <p:nvPicPr>
          <p:cNvPr id="9" name="Content Placeholder 8" descr="Focus on the middle layer of the framwork:&#10;Digital creation problem solving and innovation; information data and media literacies, digital learning and development, digital communication collaboration and participation">
            <a:extLst>
              <a:ext uri="{FF2B5EF4-FFF2-40B4-BE49-F238E27FC236}">
                <a16:creationId xmlns:a16="http://schemas.microsoft.com/office/drawing/2014/main" id="{55C8FF93-8061-4C7B-B2A9-62CA7B317247}"/>
              </a:ext>
            </a:extLst>
          </p:cNvPr>
          <p:cNvPicPr>
            <a:picLocks noGrp="1" noChangeAspect="1"/>
          </p:cNvPicPr>
          <p:nvPr>
            <p:ph idx="1"/>
          </p:nvPr>
        </p:nvPicPr>
        <p:blipFill>
          <a:blip r:embed="rId5"/>
          <a:stretch>
            <a:fillRect/>
          </a:stretch>
        </p:blipFill>
        <p:spPr>
          <a:xfrm>
            <a:off x="612000" y="673262"/>
            <a:ext cx="7920000" cy="3969104"/>
          </a:xfrm>
        </p:spPr>
      </p:pic>
      <p:pic>
        <p:nvPicPr>
          <p:cNvPr id="10" name="part 5 slide 5" descr="audio narration for slide 5">
            <a:hlinkClick r:id="" action="ppaction://media"/>
            <a:extLst>
              <a:ext uri="{FF2B5EF4-FFF2-40B4-BE49-F238E27FC236}">
                <a16:creationId xmlns:a16="http://schemas.microsoft.com/office/drawing/2014/main" id="{D0774141-15E1-422A-9A0E-576E29895B18}"/>
              </a:ext>
            </a:extLst>
          </p:cNvPr>
          <p:cNvPicPr>
            <a:picLocks noGrp="1" noChangeAspect="1"/>
          </p:cNvPicPr>
          <p:nvPr>
            <p:ph type="media" sz="quarter" idx="14"/>
            <a:audioFile r:link="rId2"/>
            <p:extLst>
              <p:ext uri="{DAA4B4D4-6D71-4841-9C94-3DE7FCFB9230}">
                <p14:media xmlns:p14="http://schemas.microsoft.com/office/powerpoint/2010/main" r:embed="rId1"/>
              </p:ext>
            </p:extLst>
          </p:nvPr>
        </p:nvPicPr>
        <p:blipFill>
          <a:blip r:embed="rId6"/>
          <a:stretch>
            <a:fillRect/>
          </a:stretch>
        </p:blipFill>
        <p:spPr>
          <a:xfrm>
            <a:off x="6650038" y="4578350"/>
            <a:ext cx="609600" cy="609600"/>
          </a:xfrm>
        </p:spPr>
      </p:pic>
    </p:spTree>
    <p:extLst>
      <p:ext uri="{BB962C8B-B14F-4D97-AF65-F5344CB8AC3E}">
        <p14:creationId xmlns:p14="http://schemas.microsoft.com/office/powerpoint/2010/main" val="257129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5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1538-BA30-4FEC-B1AB-7879C7C99B03}"/>
              </a:ext>
            </a:extLst>
          </p:cNvPr>
          <p:cNvSpPr>
            <a:spLocks noGrp="1"/>
          </p:cNvSpPr>
          <p:nvPr>
            <p:ph type="title"/>
          </p:nvPr>
        </p:nvSpPr>
        <p:spPr>
          <a:xfrm>
            <a:off x="358773" y="339725"/>
            <a:ext cx="8682589" cy="341572"/>
          </a:xfrm>
        </p:spPr>
        <p:txBody>
          <a:bodyPr/>
          <a:lstStyle/>
          <a:p>
            <a:r>
              <a:rPr lang="en-GB" dirty="0"/>
              <a:t>Elements of the framework – </a:t>
            </a:r>
            <a:r>
              <a:rPr lang="en-GB" sz="2000" dirty="0"/>
              <a:t>upper middle layer, specialist practice</a:t>
            </a:r>
            <a:endParaRPr lang="en-GB" dirty="0"/>
          </a:p>
        </p:txBody>
      </p:sp>
      <p:sp>
        <p:nvSpPr>
          <p:cNvPr id="3" name="Footer Placeholder 2">
            <a:extLst>
              <a:ext uri="{FF2B5EF4-FFF2-40B4-BE49-F238E27FC236}">
                <a16:creationId xmlns:a16="http://schemas.microsoft.com/office/drawing/2014/main" id="{AD30EB09-06EE-490C-B8C1-CA7556404102}"/>
              </a:ext>
            </a:extLst>
          </p:cNvPr>
          <p:cNvSpPr>
            <a:spLocks noGrp="1"/>
          </p:cNvSpPr>
          <p:nvPr>
            <p:ph type="ftr" sz="quarter" idx="11"/>
          </p:nvPr>
        </p:nvSpPr>
        <p:spPr/>
        <p:txBody>
          <a:bodyPr/>
          <a:lstStyle/>
          <a:p>
            <a:r>
              <a:rPr lang="en-GB"/>
              <a:t>Talking about the framework part 5 - how the framework is put together</a:t>
            </a:r>
            <a:endParaRPr lang="en-GB" dirty="0"/>
          </a:p>
        </p:txBody>
      </p:sp>
      <p:sp>
        <p:nvSpPr>
          <p:cNvPr id="4" name="Slide Number Placeholder 3">
            <a:extLst>
              <a:ext uri="{FF2B5EF4-FFF2-40B4-BE49-F238E27FC236}">
                <a16:creationId xmlns:a16="http://schemas.microsoft.com/office/drawing/2014/main" id="{24B42BE5-7A01-4103-8F0C-4C6D5CFD2DC6}"/>
              </a:ext>
            </a:extLst>
          </p:cNvPr>
          <p:cNvSpPr>
            <a:spLocks noGrp="1"/>
          </p:cNvSpPr>
          <p:nvPr>
            <p:ph type="sldNum" sz="quarter" idx="12"/>
          </p:nvPr>
        </p:nvSpPr>
        <p:spPr/>
        <p:txBody>
          <a:bodyPr/>
          <a:lstStyle/>
          <a:p>
            <a:fld id="{0BD7AF65-ABD8-9745-9161-1D3466EAFE0E}" type="slidenum">
              <a:rPr lang="en-GB" smtClean="0"/>
              <a:t>6</a:t>
            </a:fld>
            <a:endParaRPr lang="en-GB"/>
          </a:p>
        </p:txBody>
      </p:sp>
      <p:pic>
        <p:nvPicPr>
          <p:cNvPr id="9" name="Content Placeholder 8" descr="Focus on the upper middle layer of the framework - digital creation, problem solving, innovation, information data and media literacies">
            <a:extLst>
              <a:ext uri="{FF2B5EF4-FFF2-40B4-BE49-F238E27FC236}">
                <a16:creationId xmlns:a16="http://schemas.microsoft.com/office/drawing/2014/main" id="{6194CD3E-81B3-4656-B99D-4270AD386943}"/>
              </a:ext>
            </a:extLst>
          </p:cNvPr>
          <p:cNvPicPr>
            <a:picLocks noGrp="1" noChangeAspect="1"/>
          </p:cNvPicPr>
          <p:nvPr>
            <p:ph idx="1"/>
          </p:nvPr>
        </p:nvPicPr>
        <p:blipFill>
          <a:blip r:embed="rId5"/>
          <a:stretch>
            <a:fillRect/>
          </a:stretch>
        </p:blipFill>
        <p:spPr>
          <a:xfrm>
            <a:off x="612000" y="670228"/>
            <a:ext cx="7920000" cy="3975173"/>
          </a:xfrm>
        </p:spPr>
      </p:pic>
      <p:pic>
        <p:nvPicPr>
          <p:cNvPr id="10" name="part 5 slide 6" descr="audio narration for slide 6">
            <a:hlinkClick r:id="" action="ppaction://media"/>
            <a:extLst>
              <a:ext uri="{FF2B5EF4-FFF2-40B4-BE49-F238E27FC236}">
                <a16:creationId xmlns:a16="http://schemas.microsoft.com/office/drawing/2014/main" id="{B6E78D54-616E-4620-B8EB-9A16ACE30F35}"/>
              </a:ext>
            </a:extLst>
          </p:cNvPr>
          <p:cNvPicPr>
            <a:picLocks noGrp="1" noChangeAspect="1"/>
          </p:cNvPicPr>
          <p:nvPr>
            <p:ph type="media" sz="quarter" idx="14"/>
            <a:audioFile r:link="rId2"/>
            <p:extLst>
              <p:ext uri="{DAA4B4D4-6D71-4841-9C94-3DE7FCFB9230}">
                <p14:media xmlns:p14="http://schemas.microsoft.com/office/powerpoint/2010/main" r:embed="rId1"/>
              </p:ext>
            </p:extLst>
          </p:nvPr>
        </p:nvPicPr>
        <p:blipFill>
          <a:blip r:embed="rId6"/>
          <a:stretch>
            <a:fillRect/>
          </a:stretch>
        </p:blipFill>
        <p:spPr>
          <a:xfrm>
            <a:off x="6650038" y="4578350"/>
            <a:ext cx="609600" cy="609600"/>
          </a:xfrm>
        </p:spPr>
      </p:pic>
    </p:spTree>
    <p:extLst>
      <p:ext uri="{BB962C8B-B14F-4D97-AF65-F5344CB8AC3E}">
        <p14:creationId xmlns:p14="http://schemas.microsoft.com/office/powerpoint/2010/main" val="270081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5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1538-BA30-4FEC-B1AB-7879C7C99B03}"/>
              </a:ext>
            </a:extLst>
          </p:cNvPr>
          <p:cNvSpPr>
            <a:spLocks noGrp="1"/>
          </p:cNvSpPr>
          <p:nvPr>
            <p:ph type="title"/>
          </p:nvPr>
        </p:nvSpPr>
        <p:spPr/>
        <p:txBody>
          <a:bodyPr/>
          <a:lstStyle/>
          <a:p>
            <a:r>
              <a:rPr lang="en-GB" dirty="0"/>
              <a:t>Elements of the framework – </a:t>
            </a:r>
            <a:r>
              <a:rPr lang="en-GB" sz="2000" dirty="0"/>
              <a:t>lower middle layer, generic practice</a:t>
            </a:r>
            <a:endParaRPr lang="en-GB" dirty="0"/>
          </a:p>
        </p:txBody>
      </p:sp>
      <p:sp>
        <p:nvSpPr>
          <p:cNvPr id="3" name="Footer Placeholder 2">
            <a:extLst>
              <a:ext uri="{FF2B5EF4-FFF2-40B4-BE49-F238E27FC236}">
                <a16:creationId xmlns:a16="http://schemas.microsoft.com/office/drawing/2014/main" id="{AD30EB09-06EE-490C-B8C1-CA7556404102}"/>
              </a:ext>
            </a:extLst>
          </p:cNvPr>
          <p:cNvSpPr>
            <a:spLocks noGrp="1"/>
          </p:cNvSpPr>
          <p:nvPr>
            <p:ph type="ftr" sz="quarter" idx="11"/>
          </p:nvPr>
        </p:nvSpPr>
        <p:spPr/>
        <p:txBody>
          <a:bodyPr/>
          <a:lstStyle/>
          <a:p>
            <a:r>
              <a:rPr lang="en-GB"/>
              <a:t>Talking about the framework part 5 - how the framework is put together</a:t>
            </a:r>
            <a:endParaRPr lang="en-GB" dirty="0"/>
          </a:p>
        </p:txBody>
      </p:sp>
      <p:sp>
        <p:nvSpPr>
          <p:cNvPr id="4" name="Slide Number Placeholder 3">
            <a:extLst>
              <a:ext uri="{FF2B5EF4-FFF2-40B4-BE49-F238E27FC236}">
                <a16:creationId xmlns:a16="http://schemas.microsoft.com/office/drawing/2014/main" id="{24B42BE5-7A01-4103-8F0C-4C6D5CFD2DC6}"/>
              </a:ext>
            </a:extLst>
          </p:cNvPr>
          <p:cNvSpPr>
            <a:spLocks noGrp="1"/>
          </p:cNvSpPr>
          <p:nvPr>
            <p:ph type="sldNum" sz="quarter" idx="12"/>
          </p:nvPr>
        </p:nvSpPr>
        <p:spPr/>
        <p:txBody>
          <a:bodyPr/>
          <a:lstStyle/>
          <a:p>
            <a:fld id="{0BD7AF65-ABD8-9745-9161-1D3466EAFE0E}" type="slidenum">
              <a:rPr lang="en-GB" smtClean="0"/>
              <a:t>7</a:t>
            </a:fld>
            <a:endParaRPr lang="en-GB"/>
          </a:p>
        </p:txBody>
      </p:sp>
      <p:pic>
        <p:nvPicPr>
          <p:cNvPr id="9" name="Content Placeholder 8" descr="Focus on the lower middle layer of the framwork:&#10;Digital learning, digital teaching, digital communication, collaboration and participation">
            <a:extLst>
              <a:ext uri="{FF2B5EF4-FFF2-40B4-BE49-F238E27FC236}">
                <a16:creationId xmlns:a16="http://schemas.microsoft.com/office/drawing/2014/main" id="{54113032-E3AD-478C-8D2B-2A689BA09803}"/>
              </a:ext>
            </a:extLst>
          </p:cNvPr>
          <p:cNvPicPr>
            <a:picLocks noGrp="1" noChangeAspect="1"/>
          </p:cNvPicPr>
          <p:nvPr>
            <p:ph idx="1"/>
          </p:nvPr>
        </p:nvPicPr>
        <p:blipFill>
          <a:blip r:embed="rId5"/>
          <a:stretch>
            <a:fillRect/>
          </a:stretch>
        </p:blipFill>
        <p:spPr>
          <a:xfrm>
            <a:off x="612000" y="673262"/>
            <a:ext cx="7920000" cy="3969104"/>
          </a:xfrm>
        </p:spPr>
      </p:pic>
      <p:pic>
        <p:nvPicPr>
          <p:cNvPr id="14" name="part 5 slide 7" descr="audio narration for slide 7">
            <a:hlinkClick r:id="" action="ppaction://media"/>
            <a:extLst>
              <a:ext uri="{FF2B5EF4-FFF2-40B4-BE49-F238E27FC236}">
                <a16:creationId xmlns:a16="http://schemas.microsoft.com/office/drawing/2014/main" id="{02724960-33E3-490C-9F99-5CB1C9AC6E1D}"/>
              </a:ext>
            </a:extLst>
          </p:cNvPr>
          <p:cNvPicPr>
            <a:picLocks noGrp="1" noChangeAspect="1"/>
          </p:cNvPicPr>
          <p:nvPr>
            <p:ph type="media" sz="quarter" idx="14"/>
            <a:audioFile r:link="rId2"/>
            <p:extLst>
              <p:ext uri="{DAA4B4D4-6D71-4841-9C94-3DE7FCFB9230}">
                <p14:media xmlns:p14="http://schemas.microsoft.com/office/powerpoint/2010/main" r:embed="rId1"/>
              </p:ext>
            </p:extLst>
          </p:nvPr>
        </p:nvPicPr>
        <p:blipFill>
          <a:blip r:embed="rId6"/>
          <a:stretch>
            <a:fillRect/>
          </a:stretch>
        </p:blipFill>
        <p:spPr>
          <a:xfrm>
            <a:off x="6650038" y="4578350"/>
            <a:ext cx="609600" cy="609600"/>
          </a:xfrm>
        </p:spPr>
      </p:pic>
    </p:spTree>
    <p:extLst>
      <p:ext uri="{BB962C8B-B14F-4D97-AF65-F5344CB8AC3E}">
        <p14:creationId xmlns:p14="http://schemas.microsoft.com/office/powerpoint/2010/main" val="80126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8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1538-BA30-4FEC-B1AB-7879C7C99B03}"/>
              </a:ext>
            </a:extLst>
          </p:cNvPr>
          <p:cNvSpPr>
            <a:spLocks noGrp="1"/>
          </p:cNvSpPr>
          <p:nvPr>
            <p:ph type="title"/>
          </p:nvPr>
        </p:nvSpPr>
        <p:spPr/>
        <p:txBody>
          <a:bodyPr/>
          <a:lstStyle/>
          <a:p>
            <a:r>
              <a:rPr lang="en-GB" dirty="0"/>
              <a:t>Elements of the framework – the outer layer</a:t>
            </a:r>
          </a:p>
        </p:txBody>
      </p:sp>
      <p:sp>
        <p:nvSpPr>
          <p:cNvPr id="3" name="Footer Placeholder 2">
            <a:extLst>
              <a:ext uri="{FF2B5EF4-FFF2-40B4-BE49-F238E27FC236}">
                <a16:creationId xmlns:a16="http://schemas.microsoft.com/office/drawing/2014/main" id="{AD30EB09-06EE-490C-B8C1-CA7556404102}"/>
              </a:ext>
            </a:extLst>
          </p:cNvPr>
          <p:cNvSpPr>
            <a:spLocks noGrp="1"/>
          </p:cNvSpPr>
          <p:nvPr>
            <p:ph type="ftr" sz="quarter" idx="11"/>
          </p:nvPr>
        </p:nvSpPr>
        <p:spPr/>
        <p:txBody>
          <a:bodyPr/>
          <a:lstStyle/>
          <a:p>
            <a:r>
              <a:rPr lang="en-GB"/>
              <a:t>Talking about the framework part 5 - how the framework is put together</a:t>
            </a:r>
            <a:endParaRPr lang="en-GB" dirty="0"/>
          </a:p>
        </p:txBody>
      </p:sp>
      <p:sp>
        <p:nvSpPr>
          <p:cNvPr id="4" name="Slide Number Placeholder 3">
            <a:extLst>
              <a:ext uri="{FF2B5EF4-FFF2-40B4-BE49-F238E27FC236}">
                <a16:creationId xmlns:a16="http://schemas.microsoft.com/office/drawing/2014/main" id="{24B42BE5-7A01-4103-8F0C-4C6D5CFD2DC6}"/>
              </a:ext>
            </a:extLst>
          </p:cNvPr>
          <p:cNvSpPr>
            <a:spLocks noGrp="1"/>
          </p:cNvSpPr>
          <p:nvPr>
            <p:ph type="sldNum" sz="quarter" idx="12"/>
          </p:nvPr>
        </p:nvSpPr>
        <p:spPr/>
        <p:txBody>
          <a:bodyPr/>
          <a:lstStyle/>
          <a:p>
            <a:fld id="{0BD7AF65-ABD8-9745-9161-1D3466EAFE0E}" type="slidenum">
              <a:rPr lang="en-GB" smtClean="0"/>
              <a:t>8</a:t>
            </a:fld>
            <a:endParaRPr lang="en-GB"/>
          </a:p>
        </p:txBody>
      </p:sp>
      <p:pic>
        <p:nvPicPr>
          <p:cNvPr id="15" name="part 5 slide 8" descr="audio narration for slide 8">
            <a:hlinkClick r:id="" action="ppaction://media"/>
            <a:extLst>
              <a:ext uri="{FF2B5EF4-FFF2-40B4-BE49-F238E27FC236}">
                <a16:creationId xmlns:a16="http://schemas.microsoft.com/office/drawing/2014/main" id="{FD3EFF3C-20F6-488E-9BC5-6C99FC92EEC5}"/>
              </a:ext>
            </a:extLst>
          </p:cNvPr>
          <p:cNvPicPr>
            <a:picLocks noGrp="1" noChangeAspect="1"/>
          </p:cNvPicPr>
          <p:nvPr>
            <p:ph type="media" sz="quarter" idx="14"/>
            <a:audioFile r:link="rId2"/>
            <p:extLst>
              <p:ext uri="{DAA4B4D4-6D71-4841-9C94-3DE7FCFB9230}">
                <p14:media xmlns:p14="http://schemas.microsoft.com/office/powerpoint/2010/main" r:embed="rId1"/>
              </p:ext>
            </p:extLst>
          </p:nvPr>
        </p:nvPicPr>
        <p:blipFill>
          <a:blip r:embed="rId5"/>
          <a:stretch>
            <a:fillRect/>
          </a:stretch>
        </p:blipFill>
        <p:spPr>
          <a:xfrm>
            <a:off x="6650038" y="4578350"/>
            <a:ext cx="609600" cy="609600"/>
          </a:xfrm>
        </p:spPr>
      </p:pic>
      <p:pic>
        <p:nvPicPr>
          <p:cNvPr id="13" name="Content Placeholder 12" descr="he Jisc digital capability framework diagram, illustrating the six elements of digital capability. These are: ICT proficiency; digital communication, collaboration and participation; digital learning and teaching; information data and media literacies; digital creation, problem solving and innovation; and digital identity and wellbeing.">
            <a:extLst>
              <a:ext uri="{FF2B5EF4-FFF2-40B4-BE49-F238E27FC236}">
                <a16:creationId xmlns:a16="http://schemas.microsoft.com/office/drawing/2014/main" id="{B3F86E56-C8E7-4648-8A76-53A2E5A1B66D}"/>
              </a:ext>
            </a:extLst>
          </p:cNvPr>
          <p:cNvPicPr>
            <a:picLocks noGrp="1" noChangeAspect="1"/>
          </p:cNvPicPr>
          <p:nvPr>
            <p:ph idx="1"/>
          </p:nvPr>
        </p:nvPicPr>
        <p:blipFill>
          <a:blip r:embed="rId6"/>
          <a:stretch>
            <a:fillRect/>
          </a:stretch>
        </p:blipFill>
        <p:spPr>
          <a:xfrm>
            <a:off x="2643992" y="681749"/>
            <a:ext cx="3856016" cy="3942025"/>
          </a:xfrm>
        </p:spPr>
      </p:pic>
    </p:spTree>
    <p:extLst>
      <p:ext uri="{BB962C8B-B14F-4D97-AF65-F5344CB8AC3E}">
        <p14:creationId xmlns:p14="http://schemas.microsoft.com/office/powerpoint/2010/main" val="365261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2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 The Jisc digital capabilities framework diagram, illustrating the six elements of digital capability as well as the fifteen sub-elements discussed in this presentation.">
            <a:extLst>
              <a:ext uri="{FF2B5EF4-FFF2-40B4-BE49-F238E27FC236}">
                <a16:creationId xmlns:a16="http://schemas.microsoft.com/office/drawing/2014/main" id="{5CDE1454-8E4C-4C8B-8199-707D76612542}"/>
              </a:ext>
            </a:extLst>
          </p:cNvPr>
          <p:cNvPicPr>
            <a:picLocks noGrp="1" noChangeAspect="1"/>
          </p:cNvPicPr>
          <p:nvPr>
            <p:ph idx="1"/>
          </p:nvPr>
        </p:nvPicPr>
        <p:blipFill>
          <a:blip r:embed="rId3"/>
          <a:stretch>
            <a:fillRect/>
          </a:stretch>
        </p:blipFill>
        <p:spPr>
          <a:xfrm>
            <a:off x="624978" y="673263"/>
            <a:ext cx="7907910" cy="3969104"/>
          </a:xfrm>
        </p:spPr>
      </p:pic>
      <p:sp>
        <p:nvSpPr>
          <p:cNvPr id="2" name="Title 1">
            <a:extLst>
              <a:ext uri="{FF2B5EF4-FFF2-40B4-BE49-F238E27FC236}">
                <a16:creationId xmlns:a16="http://schemas.microsoft.com/office/drawing/2014/main" id="{E58D1538-BA30-4FEC-B1AB-7879C7C99B03}"/>
              </a:ext>
            </a:extLst>
          </p:cNvPr>
          <p:cNvSpPr>
            <a:spLocks noGrp="1"/>
          </p:cNvSpPr>
          <p:nvPr>
            <p:ph type="title"/>
          </p:nvPr>
        </p:nvSpPr>
        <p:spPr/>
        <p:txBody>
          <a:bodyPr/>
          <a:lstStyle/>
          <a:p>
            <a:r>
              <a:rPr lang="en-GB" dirty="0"/>
              <a:t>Fifteen sub elements of the Jisc digital capability framework</a:t>
            </a:r>
          </a:p>
        </p:txBody>
      </p:sp>
      <p:sp>
        <p:nvSpPr>
          <p:cNvPr id="3" name="Footer Placeholder 2">
            <a:extLst>
              <a:ext uri="{FF2B5EF4-FFF2-40B4-BE49-F238E27FC236}">
                <a16:creationId xmlns:a16="http://schemas.microsoft.com/office/drawing/2014/main" id="{AD30EB09-06EE-490C-B8C1-CA7556404102}"/>
              </a:ext>
            </a:extLst>
          </p:cNvPr>
          <p:cNvSpPr>
            <a:spLocks noGrp="1"/>
          </p:cNvSpPr>
          <p:nvPr>
            <p:ph type="ftr" sz="quarter" idx="11"/>
          </p:nvPr>
        </p:nvSpPr>
        <p:spPr/>
        <p:txBody>
          <a:bodyPr/>
          <a:lstStyle/>
          <a:p>
            <a:r>
              <a:rPr lang="en-GB" dirty="0"/>
              <a:t>Talking about the framework part 5 - how the framework is put together</a:t>
            </a:r>
          </a:p>
        </p:txBody>
      </p:sp>
      <p:sp>
        <p:nvSpPr>
          <p:cNvPr id="4" name="Slide Number Placeholder 3">
            <a:extLst>
              <a:ext uri="{FF2B5EF4-FFF2-40B4-BE49-F238E27FC236}">
                <a16:creationId xmlns:a16="http://schemas.microsoft.com/office/drawing/2014/main" id="{24B42BE5-7A01-4103-8F0C-4C6D5CFD2DC6}"/>
              </a:ext>
            </a:extLst>
          </p:cNvPr>
          <p:cNvSpPr>
            <a:spLocks noGrp="1"/>
          </p:cNvSpPr>
          <p:nvPr>
            <p:ph type="sldNum" sz="quarter" idx="12"/>
          </p:nvPr>
        </p:nvSpPr>
        <p:spPr/>
        <p:txBody>
          <a:bodyPr/>
          <a:lstStyle/>
          <a:p>
            <a:fld id="{0BD7AF65-ABD8-9745-9161-1D3466EAFE0E}" type="slidenum">
              <a:rPr lang="en-GB" smtClean="0"/>
              <a:t>9</a:t>
            </a:fld>
            <a:endParaRPr lang="en-GB"/>
          </a:p>
        </p:txBody>
      </p:sp>
    </p:spTree>
    <p:extLst>
      <p:ext uri="{BB962C8B-B14F-4D97-AF65-F5344CB8AC3E}">
        <p14:creationId xmlns:p14="http://schemas.microsoft.com/office/powerpoint/2010/main" val="1741446289"/>
      </p:ext>
    </p:extLst>
  </p:cSld>
  <p:clrMapOvr>
    <a:masterClrMapping/>
  </p:clrMapOvr>
</p:sld>
</file>

<file path=ppt/theme/theme1.xml><?xml version="1.0" encoding="utf-8"?>
<a:theme xmlns:a="http://schemas.openxmlformats.org/drawingml/2006/main" name="COV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544DADBA-7B20-43B9-A7D2-09D0D3D88105}"/>
    </a:ext>
  </a:extLst>
</a:theme>
</file>

<file path=ppt/theme/theme2.xml><?xml version="1.0" encoding="utf-8"?>
<a:theme xmlns:a="http://schemas.openxmlformats.org/drawingml/2006/main" name="PLAIN">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CE349583-58EF-42BD-8A34-BE60A1BBED90}"/>
    </a:ext>
  </a:extLst>
</a:theme>
</file>

<file path=ppt/theme/theme3.xml><?xml version="1.0" encoding="utf-8"?>
<a:theme xmlns:a="http://schemas.openxmlformats.org/drawingml/2006/main" name="NAVY">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D24B467F-D050-40E6-8AC2-C443AF5EFC78}"/>
    </a:ext>
  </a:extLst>
</a:theme>
</file>

<file path=ppt/theme/theme4.xml><?xml version="1.0" encoding="utf-8"?>
<a:theme xmlns:a="http://schemas.openxmlformats.org/drawingml/2006/main" name="JADE">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7275DFE6-ABC0-411C-9AAA-B2285766D0CC}"/>
    </a:ext>
  </a:extLst>
</a:theme>
</file>

<file path=ppt/theme/theme5.xml><?xml version="1.0" encoding="utf-8"?>
<a:theme xmlns:a="http://schemas.openxmlformats.org/drawingml/2006/main" name="PURPLE">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63C908BA-6967-4CAA-A75F-B097D56CBD19}"/>
    </a:ext>
  </a:extLst>
</a:theme>
</file>

<file path=ppt/theme/theme6.xml><?xml version="1.0" encoding="utf-8"?>
<a:theme xmlns:a="http://schemas.openxmlformats.org/drawingml/2006/main" name="GRAPE">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8F0077AF-7F64-4295-9038-109644601E95}"/>
    </a:ext>
  </a:extLst>
</a:theme>
</file>

<file path=ppt/theme/theme7.xml><?xml version="1.0" encoding="utf-8"?>
<a:theme xmlns:a="http://schemas.openxmlformats.org/drawingml/2006/main" name="PALE YELLOW">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79AB5F12-86A4-47DC-8041-5999D996B1A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6BF11B6B083E47BED2456313DAE5EF" ma:contentTypeVersion="15" ma:contentTypeDescription="Create a new document." ma:contentTypeScope="" ma:versionID="d5b2dfd660ad8f0267c97d03ce877f38">
  <xsd:schema xmlns:xsd="http://www.w3.org/2001/XMLSchema" xmlns:xs="http://www.w3.org/2001/XMLSchema" xmlns:p="http://schemas.microsoft.com/office/2006/metadata/properties" xmlns:ns3="d31733f0-324d-4d61-bc5a-662c62d347cb" xmlns:ns4="88bd7b57-2950-49e5-9fde-965518f9d511" targetNamespace="http://schemas.microsoft.com/office/2006/metadata/properties" ma:root="true" ma:fieldsID="0d14f6c4a0729c35022ae4dd24163180" ns3:_="" ns4:_="">
    <xsd:import namespace="d31733f0-324d-4d61-bc5a-662c62d347cb"/>
    <xsd:import namespace="88bd7b57-2950-49e5-9fde-965518f9d51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733f0-324d-4d61-bc5a-662c62d347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bd7b57-2950-49e5-9fde-965518f9d51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79c6cfb5-50bc-4fca-81ee-f60fcea9a646"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EDC6BF-9309-4650-B463-02586B2884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1733f0-324d-4d61-bc5a-662c62d347cb"/>
    <ds:schemaRef ds:uri="88bd7b57-2950-49e5-9fde-965518f9d5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1C014F-D365-4B6C-A45E-0C2F2C854935}">
  <ds:schemaRefs>
    <ds:schemaRef ds:uri="Microsoft.SharePoint.Taxonomy.ContentTypeSync"/>
  </ds:schemaRefs>
</ds:datastoreItem>
</file>

<file path=customXml/itemProps3.xml><?xml version="1.0" encoding="utf-8"?>
<ds:datastoreItem xmlns:ds="http://schemas.openxmlformats.org/officeDocument/2006/customXml" ds:itemID="{74349F50-CFBC-4AF9-B414-EAE31C97C8EA}">
  <ds:schemaRefs>
    <ds:schemaRef ds:uri="http://schemas.microsoft.com/sharepoint/v3/contenttype/forms"/>
  </ds:schemaRefs>
</ds:datastoreItem>
</file>

<file path=customXml/itemProps4.xml><?xml version="1.0" encoding="utf-8"?>
<ds:datastoreItem xmlns:ds="http://schemas.openxmlformats.org/officeDocument/2006/customXml" ds:itemID="{58DD5F6F-21AF-4F55-ACA1-412153FBEC80}">
  <ds:schemaRefs>
    <ds:schemaRef ds:uri="http://purl.org/dc/elements/1.1/"/>
    <ds:schemaRef ds:uri="http://schemas.microsoft.com/office/2006/metadata/properties"/>
    <ds:schemaRef ds:uri="http://purl.org/dc/terms/"/>
    <ds:schemaRef ds:uri="d31733f0-324d-4d61-bc5a-662c62d347cb"/>
    <ds:schemaRef ds:uri="http://schemas.microsoft.com/office/infopath/2007/PartnerControls"/>
    <ds:schemaRef ds:uri="http://schemas.microsoft.com/office/2006/documentManagement/types"/>
    <ds:schemaRef ds:uri="http://schemas.openxmlformats.org/package/2006/metadata/core-properties"/>
    <ds:schemaRef ds:uri="88bd7b57-2950-49e5-9fde-965518f9d5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JISC_PRESENTATION_TEMPLATE_FEB19_16x9</Template>
  <TotalTime>494</TotalTime>
  <Words>1708</Words>
  <Application>Microsoft Office PowerPoint</Application>
  <PresentationFormat>On-screen Show (16:9)</PresentationFormat>
  <Paragraphs>89</Paragraphs>
  <Slides>9</Slides>
  <Notes>9</Notes>
  <HiddenSlides>0</HiddenSlides>
  <MMClips>8</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9</vt:i4>
      </vt:variant>
    </vt:vector>
  </HeadingPairs>
  <TitlesOfParts>
    <vt:vector size="19" baseType="lpstr">
      <vt:lpstr>Arial</vt:lpstr>
      <vt:lpstr>Calibri</vt:lpstr>
      <vt:lpstr>Roboto Medium</vt:lpstr>
      <vt:lpstr>COVERS</vt:lpstr>
      <vt:lpstr>PLAIN</vt:lpstr>
      <vt:lpstr>NAVY</vt:lpstr>
      <vt:lpstr>JADE</vt:lpstr>
      <vt:lpstr>PURPLE</vt:lpstr>
      <vt:lpstr>GRAPE</vt:lpstr>
      <vt:lpstr>PALE YELLOW</vt:lpstr>
      <vt:lpstr>Talking about the Jisc digital capabilities framework – Part 5</vt:lpstr>
      <vt:lpstr>Digital literacy development pyramid</vt:lpstr>
      <vt:lpstr>Digital literacy development pyramid – curriculum context</vt:lpstr>
      <vt:lpstr>Elements of the framework – the inner layer, ICT proficiency</vt:lpstr>
      <vt:lpstr>Elements of the framework – the middle layer</vt:lpstr>
      <vt:lpstr>Elements of the framework – upper middle layer, specialist practice</vt:lpstr>
      <vt:lpstr>Elements of the framework – lower middle layer, generic practice</vt:lpstr>
      <vt:lpstr>Elements of the framework – the outer layer</vt:lpstr>
      <vt:lpstr>Fifteen sub elements of the Jisc digital capability framework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dc:title>
  <dc:creator>Shri Footring</dc:creator>
  <cp:lastModifiedBy>Clare Killen</cp:lastModifiedBy>
  <cp:revision>58</cp:revision>
  <cp:lastPrinted>2018-08-23T11:32:46Z</cp:lastPrinted>
  <dcterms:created xsi:type="dcterms:W3CDTF">2020-02-03T13:26:45Z</dcterms:created>
  <dcterms:modified xsi:type="dcterms:W3CDTF">2020-02-10T15:55:04Z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0x010100356BF11B6B083E47BED2456313DAE5EF</vt:lpwstr>
  </property>
</Properties>
</file>